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0.17768735572590699"/>
          <c:y val="2.8382957449172314E-2"/>
          <c:w val="0.63267322149390803"/>
          <c:h val="0.71175737418064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6"/>
          <c:dPt>
            <c:idx val="0"/>
            <c:explosion val="5"/>
          </c:dPt>
          <c:dPt>
            <c:idx val="1"/>
            <c:explosion val="9"/>
          </c:dPt>
          <c:dPt>
            <c:idx val="2"/>
            <c:explosion val="11"/>
          </c:dPt>
          <c:dPt>
            <c:idx val="3"/>
            <c:explosion val="14"/>
          </c:dPt>
          <c:dLbls>
            <c:dLbl>
              <c:idx val="0"/>
              <c:layout>
                <c:manualLayout>
                  <c:x val="-3.6512609710032222E-2"/>
                  <c:y val="-0.2300240945450505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8.5237442753274329E-4"/>
                  <c:y val="-0.1018790309848613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9753669345381378E-2"/>
                  <c:y val="3.7386196855320169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99808663234949E-2"/>
                  <c:y val="3.4809728743589894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Архангельская область</c:v>
                </c:pt>
                <c:pt idx="1">
                  <c:v>Субъекты СЗФО</c:v>
                </c:pt>
                <c:pt idx="2">
                  <c:v>Иные субъекты РФ</c:v>
                </c:pt>
                <c:pt idx="3">
                  <c:v>Зарубежные страны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bestFit"/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5.7017970225530498E-2"/>
          <c:y val="0.74649360665352427"/>
          <c:w val="0.90800991247886043"/>
          <c:h val="0.22294953338517942"/>
        </c:manualLayout>
      </c:layout>
      <c:txPr>
        <a:bodyPr/>
        <a:lstStyle/>
        <a:p>
          <a:pPr>
            <a:defRPr sz="1000" i="1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677937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atin typeface="Cambria" pitchFamily="18" charset="0"/>
              </a:rPr>
              <a:t>Абрамкинские</a:t>
            </a:r>
            <a:r>
              <a:rPr lang="ru-RU" sz="4000" dirty="0" smtClean="0">
                <a:latin typeface="Cambria" pitchFamily="18" charset="0"/>
              </a:rPr>
              <a:t> чтения - 2018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6624736" cy="2304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«Оптимальная модель обеспечения учреждений ФСИН правовой информацией»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486916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Анисимова </a:t>
            </a:r>
            <a:r>
              <a:rPr lang="ru-RU" sz="2000" i="1" dirty="0" smtClean="0"/>
              <a:t>Любовь Викторовна,</a:t>
            </a:r>
          </a:p>
          <a:p>
            <a:pPr algn="r"/>
            <a:r>
              <a:rPr lang="ru-RU" sz="2000" i="1" dirty="0" smtClean="0"/>
              <a:t>Уполномоченный по правам человека </a:t>
            </a:r>
          </a:p>
          <a:p>
            <a:pPr algn="r"/>
            <a:r>
              <a:rPr lang="ru-RU" sz="2000" i="1" dirty="0" smtClean="0"/>
              <a:t>в Архангельской области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620688"/>
          <a:ext cx="34563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51920" y="728990"/>
            <a:ext cx="48965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Основная часть обращений по вопросу нарушений прав лиц, находящихся в местах принудительного содержания, поступала из городов и районов Архангельской области.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371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то же время значительное количество обращений поступает и из других регионов Российской Федерации: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Республика Дагестан;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Республика Ингушетия;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Республика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Коми;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Красноярский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край;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Ненецкий автономный округ;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Ямало-Ненецкий автономный округ;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город Москва;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город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Санкт-Петербург;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Ростовская область;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Ленинградская область;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Мурманская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область;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Вологодская область;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Белгородская область;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3037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также из стран ближнего и дальнего зарубежья Эстонская Республика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Рисунок 11" descr="DSCN5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3933056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4208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RSFVOQDQ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tretch>
            <a:fillRect/>
          </a:stretch>
        </p:blipFill>
        <p:spPr>
          <a:xfrm>
            <a:off x="7020272" y="5229200"/>
            <a:ext cx="1979712" cy="133356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75252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Деятельность Уполномоченного регламентирована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Областным законом от 15 июля 1997 года № 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34-10-ОЗ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«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Об уполномоченном 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по правам 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человека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в 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Архангельской области</a:t>
            </a:r>
            <a:r>
              <a:rPr lang="ru-RU" sz="2400" b="1" dirty="0" smtClean="0">
                <a:solidFill>
                  <a:srgbClr val="000046"/>
                </a:solidFill>
                <a:latin typeface="Cambria" pitchFamily="18" charset="0"/>
              </a:rPr>
              <a:t>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i="1" dirty="0" smtClean="0">
              <a:solidFill>
                <a:srgbClr val="00004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i="1" dirty="0" smtClean="0">
              <a:solidFill>
                <a:srgbClr val="000046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соответствии со статьей 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2 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Областного закона одной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из основных задач Уполномоченного </a:t>
            </a:r>
            <a:r>
              <a:rPr lang="ru-RU" sz="1900" dirty="0" smtClean="0">
                <a:solidFill>
                  <a:srgbClr val="002060"/>
                </a:solidFill>
                <a:latin typeface="Cambria" pitchFamily="18" charset="0"/>
              </a:rPr>
              <a:t>является: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ru-RU" sz="1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«Участие в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правовом просвещении граждан в области их прав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и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свобод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, форм и методов их защиты,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информирование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жителей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Архангельской области о положении в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сфере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обеспечения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и защиты прав и свобод </a:t>
            </a:r>
            <a:r>
              <a:rPr lang="ru-RU" sz="1900" i="1" spc="110" dirty="0" smtClean="0">
                <a:solidFill>
                  <a:srgbClr val="002060"/>
                </a:solidFill>
                <a:latin typeface="Cambria" pitchFamily="18" charset="0"/>
              </a:rPr>
              <a:t>человека»</a:t>
            </a:r>
            <a:endParaRPr lang="ru-RU" sz="1900" i="1" spc="11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116632"/>
            <a:ext cx="482453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Важное место в деятельности Уполномоченного занимает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участие в правовом просвещении населения</a:t>
            </a:r>
            <a:r>
              <a:rPr lang="ru-RU" sz="12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, в т.ч лиц, находящихся в местах принудительного содержания.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 целях реализации данной задачи Уполномоченным осуществляются различные формы работы, направленные в т.ч. на повышение доступности правовой помощи, расширение возможностей населения для обращения за защитой и восстановлением нарушенных прав, а также разъяснение гражданам возможностей самостоятельной защиты своих законных прав и интересов: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mbria" pitchFamily="18" charset="0"/>
              </a:rPr>
              <a:t> подготовка </a:t>
            </a:r>
            <a:r>
              <a:rPr lang="ru-RU" sz="1200" dirty="0" smtClean="0">
                <a:latin typeface="Cambria" pitchFamily="18" charset="0"/>
              </a:rPr>
              <a:t>и бесплатное распространение информационно-консультативных материалов по различным </a:t>
            </a:r>
            <a:r>
              <a:rPr lang="ru-RU" sz="1200" dirty="0" smtClean="0">
                <a:latin typeface="Cambria" pitchFamily="18" charset="0"/>
              </a:rPr>
              <a:t>тематикам в т.ч. по вопросам, касающимся уголовной и уголовно-исполнительной сфер;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mbria" pitchFamily="18" charset="0"/>
              </a:rPr>
              <a:t> благотворительные акции по сбору и передаче литературы, в т.ч. правовой и юридической, для учреждений различного профиля – подведомственных УФСИН и УМВД;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реализация различных проектов , направленных на социальную адаптацию и </a:t>
            </a:r>
            <a:r>
              <a:rPr lang="ru-RU" sz="1200" dirty="0" err="1" smtClean="0">
                <a:latin typeface="Cambria" pitchFamily="18" charset="0"/>
              </a:rPr>
              <a:t>ресоциализацию</a:t>
            </a:r>
            <a:r>
              <a:rPr lang="ru-RU" sz="1200" dirty="0" smtClean="0">
                <a:latin typeface="Cambria" pitchFamily="18" charset="0"/>
              </a:rPr>
              <a:t> лиц, отбывающих наказание;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консультирование  (устное, письменное, а также в ходе личных приемов при посещении учреждений) лиц , находящихся  в местах принудительного содержания по различным правовым вопросам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64088" y="4221088"/>
            <a:ext cx="352839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Одним из наиболее современных, доступных и эффективных способов решения данной задачи является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официальный сайт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Уполномоченного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400" b="1" i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www.pomorupolnom.ru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 descr="P1020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6632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8018" r="1678" b="8594"/>
          <a:stretch>
            <a:fillRect/>
          </a:stretch>
        </p:blipFill>
        <p:spPr bwMode="auto">
          <a:xfrm>
            <a:off x="2339752" y="4653136"/>
            <a:ext cx="2808312" cy="193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618" t="10256" r="7035" b="4762"/>
          <a:stretch>
            <a:fillRect/>
          </a:stretch>
        </p:blipFill>
        <p:spPr bwMode="auto">
          <a:xfrm>
            <a:off x="395536" y="3789040"/>
            <a:ext cx="288031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992888" cy="136815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Cambria" pitchFamily="18" charset="0"/>
              </a:rPr>
              <a:t>Значительная роль в правовом </a:t>
            </a:r>
            <a:r>
              <a:rPr lang="ru-RU" sz="1600" dirty="0" smtClean="0">
                <a:latin typeface="Cambria" pitchFamily="18" charset="0"/>
              </a:rPr>
              <a:t>просвещении принадлежит </a:t>
            </a:r>
            <a:r>
              <a:rPr lang="ru-RU" sz="1600" dirty="0" smtClean="0">
                <a:latin typeface="Cambria" pitchFamily="18" charset="0"/>
              </a:rPr>
              <a:t>такой форме работы, </a:t>
            </a:r>
            <a:r>
              <a:rPr lang="ru-RU" sz="1600" dirty="0" smtClean="0">
                <a:latin typeface="Cambria" pitchFamily="18" charset="0"/>
              </a:rPr>
              <a:t>как</a:t>
            </a:r>
            <a:r>
              <a:rPr lang="ru-RU" sz="1500" dirty="0" smtClean="0">
                <a:latin typeface="Cambria" pitchFamily="18" charset="0"/>
              </a:rPr>
              <a:t>  </a:t>
            </a:r>
            <a:r>
              <a:rPr lang="ru-RU" sz="1500" b="1" dirty="0" smtClean="0">
                <a:latin typeface="Cambria" pitchFamily="18" charset="0"/>
              </a:rPr>
              <a:t>подготовка </a:t>
            </a:r>
            <a:r>
              <a:rPr lang="ru-RU" sz="1500" b="1" dirty="0" smtClean="0">
                <a:latin typeface="Cambria" pitchFamily="18" charset="0"/>
              </a:rPr>
              <a:t>и бесплатное распространение информационно-консультативных материалов по различным тематикам: </a:t>
            </a:r>
            <a:endParaRPr lang="ru-RU" sz="1500" b="1" dirty="0" smtClean="0">
              <a:latin typeface="Cambr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Cambria" pitchFamily="18" charset="0"/>
              </a:rPr>
              <a:t>памяток</a:t>
            </a:r>
            <a:r>
              <a:rPr lang="ru-RU" sz="1600" dirty="0" smtClean="0">
                <a:latin typeface="Cambria" pitchFamily="18" charset="0"/>
              </a:rPr>
              <a:t>, брошюр, буклетов и иных печатных изданий, формируемых либо для целевой аудитории, </a:t>
            </a:r>
            <a:r>
              <a:rPr lang="ru-RU" sz="1600" dirty="0" smtClean="0">
                <a:latin typeface="Cambria" pitchFamily="18" charset="0"/>
              </a:rPr>
              <a:t>либо </a:t>
            </a:r>
            <a:r>
              <a:rPr lang="ru-RU" sz="1600" dirty="0" smtClean="0">
                <a:latin typeface="Cambria" pitchFamily="18" charset="0"/>
              </a:rPr>
              <a:t>по определенной категории </a:t>
            </a:r>
            <a:r>
              <a:rPr lang="ru-RU" sz="1600" dirty="0" smtClean="0">
                <a:latin typeface="Cambria" pitchFamily="18" charset="0"/>
              </a:rPr>
              <a:t>прав</a:t>
            </a:r>
          </a:p>
          <a:p>
            <a:pPr>
              <a:buNone/>
            </a:pPr>
            <a:endParaRPr lang="ru-RU" sz="2400" dirty="0" smtClean="0">
              <a:latin typeface="Cambria" pitchFamily="18" charset="0"/>
            </a:endParaRPr>
          </a:p>
          <a:p>
            <a:pPr algn="r">
              <a:buNone/>
            </a:pPr>
            <a:endParaRPr lang="ru-RU" sz="2000" i="1" dirty="0" smtClean="0"/>
          </a:p>
          <a:p>
            <a:pPr algn="r">
              <a:buNone/>
            </a:pPr>
            <a:endParaRPr lang="ru-RU" sz="2000" i="1" dirty="0" smtClean="0"/>
          </a:p>
          <a:p>
            <a:pPr algn="r">
              <a:buNone/>
            </a:pPr>
            <a:endParaRPr lang="ru-RU" sz="2000" i="1" dirty="0" smtClean="0"/>
          </a:p>
          <a:p>
            <a:pPr algn="r">
              <a:buNone/>
            </a:pPr>
            <a:endParaRPr lang="ru-RU" sz="2000" i="1" dirty="0" smtClean="0"/>
          </a:p>
        </p:txBody>
      </p:sp>
      <p:pic>
        <p:nvPicPr>
          <p:cNvPr id="5" name="Рисунок 4" descr="P1040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520280" cy="18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75856" y="263691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i="1" dirty="0" smtClean="0"/>
              <a:t>За 2009 – начало 2018 гг. разработано </a:t>
            </a:r>
            <a:r>
              <a:rPr lang="ru-RU" i="1" u="sng" dirty="0" smtClean="0"/>
              <a:t>более </a:t>
            </a:r>
            <a:r>
              <a:rPr lang="ru-RU" i="1" u="sng" dirty="0" smtClean="0"/>
              <a:t>200 </a:t>
            </a:r>
            <a:r>
              <a:rPr lang="ru-RU" i="1" dirty="0" smtClean="0"/>
              <a:t>информационных </a:t>
            </a:r>
            <a:r>
              <a:rPr lang="ru-RU" i="1" dirty="0" smtClean="0"/>
              <a:t>материалов по различным </a:t>
            </a:r>
            <a:r>
              <a:rPr lang="ru-RU" i="1" dirty="0" smtClean="0"/>
              <a:t>тематикам</a:t>
            </a:r>
            <a:endParaRPr lang="ru-RU" i="1" dirty="0" smtClean="0"/>
          </a:p>
        </p:txBody>
      </p:sp>
      <p:pic>
        <p:nvPicPr>
          <p:cNvPr id="8" name="Рисунок 7" descr="Центральная библиотека им.Н.В.Гоголя Муниципальной библиотечной системы г.Северодвин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89040"/>
            <a:ext cx="2575259" cy="183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1040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221088"/>
            <a:ext cx="2520280" cy="188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1040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81128"/>
            <a:ext cx="259228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 numCol="2">
            <a:normAutofit fontScale="25000" lnSpcReduction="20000"/>
          </a:bodyPr>
          <a:lstStyle/>
          <a:p>
            <a:pPr algn="ctr">
              <a:buNone/>
            </a:pPr>
            <a:r>
              <a:rPr lang="ru-RU" sz="7400" b="1" i="1" dirty="0" smtClean="0">
                <a:solidFill>
                  <a:srgbClr val="002060"/>
                </a:solidFill>
                <a:latin typeface="Cambria" pitchFamily="18" charset="0"/>
              </a:rPr>
              <a:t>По вопросам, касающимся уголовной </a:t>
            </a:r>
            <a:r>
              <a:rPr lang="ru-RU" sz="7400" b="1" i="1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7400" b="1" i="1" dirty="0" smtClean="0">
                <a:solidFill>
                  <a:srgbClr val="002060"/>
                </a:solidFill>
                <a:latin typeface="Cambria" pitchFamily="18" charset="0"/>
              </a:rPr>
              <a:t>уголовно-исполнительной сфер разработано </a:t>
            </a:r>
            <a:r>
              <a:rPr lang="ru-RU" sz="7400" b="1" i="1" u="sng" dirty="0" smtClean="0">
                <a:solidFill>
                  <a:srgbClr val="002060"/>
                </a:solidFill>
                <a:latin typeface="Cambria" pitchFamily="18" charset="0"/>
              </a:rPr>
              <a:t>более 80 </a:t>
            </a:r>
            <a:r>
              <a:rPr lang="ru-RU" sz="7400" b="1" i="1" dirty="0" smtClean="0">
                <a:solidFill>
                  <a:srgbClr val="002060"/>
                </a:solidFill>
                <a:latin typeface="Cambria" pitchFamily="18" charset="0"/>
              </a:rPr>
              <a:t>информационных материалов:</a:t>
            </a:r>
          </a:p>
          <a:p>
            <a:pPr algn="ctr">
              <a:buNone/>
            </a:pPr>
            <a:endParaRPr lang="ru-RU" sz="4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4800" i="1" dirty="0" smtClean="0"/>
              <a:t>«</a:t>
            </a:r>
            <a:r>
              <a:rPr lang="ru-RU" sz="4800" i="1" dirty="0" smtClean="0"/>
              <a:t>Права осужденных, подозреваемых и обвиняемых на медицинское обеспечение</a:t>
            </a:r>
            <a:r>
              <a:rPr lang="ru-RU" sz="4800" i="1" dirty="0" smtClean="0"/>
              <a:t>»  «</a:t>
            </a:r>
            <a:r>
              <a:rPr lang="ru-RU" sz="4800" i="1" dirty="0" smtClean="0"/>
              <a:t>Порядок обжалования решений суда по уголовным делам в порядке надзора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Защита своих прав в местах лишения свободы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Условно-досрочное освобождение от отбывания наказания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«Порядок обжалования решений суда по уголовным делам»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Социальная адаптация лиц, освобожденных из мест  лишения свободы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Если близкие люди находятся в местах лишения свободы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Вопросы прохождения медико-социальной экспертизы и установления инвалидности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«Права инвалидов в местах лишения свободы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Порядок применения мер взыскания и поощрения к осужденным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«Порядок обжалования решений суда по уголовным делам»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Вы спрашивали - мы отвечаем: Права обвиняемых и подозреваемых заключенных под стражу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По вопросам защиты  прав лиц, отбывающих наказание в местах лишения свободы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 </a:t>
            </a:r>
            <a:r>
              <a:rPr lang="ru-RU" sz="4800" i="1" dirty="0" smtClean="0"/>
              <a:t>«Мера пресечения – заключение под стражу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«Права </a:t>
            </a:r>
            <a:r>
              <a:rPr lang="ru-RU" sz="4800" i="1" dirty="0" smtClean="0"/>
              <a:t>человека при содержании в изоляторе временного содержания органов внутренних дел»</a:t>
            </a:r>
            <a:endParaRPr lang="ru-RU" sz="4800" i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Социально значимые заболевания в местах принудительного содержания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Право осужденных на передвижение без конвоя или сопровождения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личную безопасность»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личное время»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переписку и денежные переводы»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телефонные разговоры»</a:t>
            </a:r>
          </a:p>
          <a:p>
            <a:pPr algn="ctr">
              <a:buNone/>
            </a:pPr>
            <a:endParaRPr lang="ru-RU" sz="4800" i="1" dirty="0" smtClean="0"/>
          </a:p>
          <a:p>
            <a:pPr algn="ctr">
              <a:buFont typeface="Wingdings" pitchFamily="2" charset="2"/>
              <a:buChar char="ü"/>
            </a:pPr>
            <a:endParaRPr lang="ru-RU" sz="4800" i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Право осужденных на приобретение продуктов питания и предметов первой необходимости»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Права потерпевших в уголовном судопроизводстве»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на государственную защиту участников уголовного судопроизводства»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оказание медицинской помощи и охрану здоровья»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Особенности условий содержания осужденных в ШИЗО, ПКТ, ЕПКТ, одиночных камерах»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получение посылок, передач, бандеролей»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«Привлечение осужденных к труду»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«Исправительные колонии общего режима»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свободу совести и вероисповедания»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Исправительные колонии строгого режима»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«Исправительные колонии особого режима»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</a:t>
            </a:r>
            <a:r>
              <a:rPr lang="ru-RU" sz="4800" i="1" dirty="0" smtClean="0"/>
              <a:t>Колонии-поселения»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«Порядок обращения в Европейский суд по правам человека»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«Права и обязанности отбывающих административный арест»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«Право осужденных на применение к ним амнистии и помилования»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Медицинское освидетельствование лиц, подвергнутых административному аресту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«Порядок обжалования решений суда по уголовным делам»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«Порядок применения мер взыскания и поощрения к осужденным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 </a:t>
            </a:r>
            <a:r>
              <a:rPr lang="ru-RU" sz="4800" i="1" dirty="0" smtClean="0"/>
              <a:t>«Если близкие люди находятся в местах лишения свободы</a:t>
            </a:r>
            <a:r>
              <a:rPr lang="ru-RU" sz="4800" i="1" dirty="0" smtClean="0"/>
              <a:t>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«Права инвалидов в местах лишения свободы»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i="1" dirty="0" smtClean="0"/>
              <a:t>Вы спрашивали – мы отвечаем «Ведение переписки осужденными и лицами, содержащимися под стражей</a:t>
            </a:r>
            <a:r>
              <a:rPr lang="ru-RU" sz="4800" i="1" dirty="0" smtClean="0"/>
              <a:t>» и др.</a:t>
            </a:r>
            <a:endParaRPr lang="ru-RU" sz="4800" i="1" dirty="0" smtClean="0"/>
          </a:p>
          <a:p>
            <a:pPr>
              <a:buFont typeface="Wingdings" pitchFamily="2" charset="2"/>
              <a:buChar char="ü"/>
            </a:pPr>
            <a:endParaRPr lang="ru-RU" sz="4800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392488" cy="19442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По инициативе Уполномоченного по правам человека Архангельской области в регионе регулярно проводится акция </a:t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i="1" u="sng" dirty="0" smtClean="0">
                <a:solidFill>
                  <a:srgbClr val="002060"/>
                </a:solidFill>
                <a:latin typeface="Cambria" pitchFamily="18" charset="0"/>
              </a:rPr>
              <a:t>«Книги не должны становиться макулатурой»</a:t>
            </a:r>
            <a:r>
              <a:rPr lang="ru-RU" sz="1800" i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8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725144"/>
            <a:ext cx="3826768" cy="20162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700" u="sng" dirty="0" smtClean="0">
                <a:solidFill>
                  <a:srgbClr val="002060"/>
                </a:solidFill>
                <a:latin typeface="Cambria" pitchFamily="18" charset="0"/>
              </a:rPr>
              <a:t>Основная цель </a:t>
            </a:r>
            <a:r>
              <a:rPr lang="ru-RU" sz="1700" u="sng" dirty="0" smtClean="0">
                <a:solidFill>
                  <a:srgbClr val="002060"/>
                </a:solidFill>
                <a:latin typeface="Cambria" pitchFamily="18" charset="0"/>
              </a:rPr>
              <a:t>акции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–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пополнение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библиотечных фондов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различных учреждений, в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т. ч. подразделений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уголовно-исполнительной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системы, а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также содействие развитию культуры </a:t>
            </a:r>
            <a:r>
              <a:rPr lang="ru-RU" sz="1700" dirty="0" smtClean="0">
                <a:solidFill>
                  <a:srgbClr val="002060"/>
                </a:solidFill>
                <a:latin typeface="Cambria" pitchFamily="18" charset="0"/>
              </a:rPr>
              <a:t>чтения</a:t>
            </a:r>
            <a:endParaRPr lang="ru-RU" sz="17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" name="Рисунок 7" descr="1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36912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1062015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80728"/>
            <a:ext cx="2808312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09120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924944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256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01 октября 2014 года состоялось подписание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нового соглашения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 взаимодействии между Уполномоченным по правам человека в Архангельской области и Архангельским региональным отделением общероссийской общественной организации «Опора России»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Рисунок 3" descr="111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6632"/>
            <a:ext cx="259228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3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2592288" cy="202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zvdozygl aajwua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509120"/>
            <a:ext cx="26288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9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060848"/>
            <a:ext cx="2664296" cy="205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99792" y="1844824"/>
            <a:ext cx="36004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300" dirty="0" smtClean="0"/>
              <a:t>В рамках соглашения можно особо выделить реализацию совместного социально </a:t>
            </a:r>
            <a:r>
              <a:rPr lang="ru-RU" sz="1300" dirty="0" smtClean="0"/>
              <a:t>ориентированного проекта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«Наставничество»</a:t>
            </a:r>
            <a:r>
              <a:rPr lang="ru-RU" sz="1300" i="1" dirty="0" smtClean="0"/>
              <a:t>, </a:t>
            </a:r>
            <a:r>
              <a:rPr lang="ru-RU" sz="1300" dirty="0" smtClean="0"/>
              <a:t>направленного на </a:t>
            </a:r>
            <a:r>
              <a:rPr lang="ru-RU" sz="1300" dirty="0" err="1" smtClean="0"/>
              <a:t>ресоциализацию</a:t>
            </a:r>
            <a:r>
              <a:rPr lang="ru-RU" sz="1300" dirty="0" smtClean="0"/>
              <a:t> подростков, отбывающих наказание и освобождающихся </a:t>
            </a:r>
            <a:r>
              <a:rPr lang="ru-RU" sz="1300" dirty="0" smtClean="0"/>
              <a:t>из мест </a:t>
            </a:r>
            <a:r>
              <a:rPr lang="ru-RU" sz="1300" dirty="0" smtClean="0"/>
              <a:t>лишения свободы.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17032"/>
            <a:ext cx="6192688" cy="293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smtClean="0"/>
              <a:t>Совместные мероприятия проекта направлены на работу с подростками, </a:t>
            </a:r>
            <a:r>
              <a:rPr lang="ru-RU" sz="1200" dirty="0" smtClean="0"/>
              <a:t>отбывающими </a:t>
            </a:r>
            <a:r>
              <a:rPr lang="ru-RU" sz="1200" dirty="0" smtClean="0"/>
              <a:t>наказание в </a:t>
            </a:r>
            <a:r>
              <a:rPr lang="ru-RU" sz="1200" dirty="0" smtClean="0"/>
              <a:t>Архангельской воспитательной </a:t>
            </a:r>
            <a:r>
              <a:rPr lang="ru-RU" sz="1200" dirty="0" smtClean="0"/>
              <a:t>колонии и готовящимися к освобождению в Центре социальной реабилитации, созданном при учреждении, </a:t>
            </a:r>
            <a:r>
              <a:rPr lang="ru-RU" sz="1200" dirty="0" smtClean="0"/>
              <a:t>в том </a:t>
            </a:r>
            <a:r>
              <a:rPr lang="ru-RU" sz="1200" dirty="0" smtClean="0"/>
              <a:t>числе:</a:t>
            </a:r>
            <a:br>
              <a:rPr lang="ru-RU" sz="1200" dirty="0" smtClean="0"/>
            </a:br>
            <a:r>
              <a:rPr lang="ru-RU" sz="1200" dirty="0" smtClean="0"/>
              <a:t>      - совместные посещения Архангельской воспитательной колонии и Центра социальной реабилитации;</a:t>
            </a:r>
            <a:br>
              <a:rPr lang="ru-RU" sz="1200" dirty="0" smtClean="0"/>
            </a:br>
            <a:r>
              <a:rPr lang="ru-RU" sz="1200" dirty="0" smtClean="0"/>
              <a:t>      - организация для воспитанников колонии поездок на лыжную базу «</a:t>
            </a:r>
            <a:r>
              <a:rPr lang="ru-RU" sz="1200" dirty="0" err="1" smtClean="0"/>
              <a:t>Мечка</a:t>
            </a:r>
            <a:r>
              <a:rPr lang="ru-RU" sz="1200" dirty="0" smtClean="0"/>
              <a:t>», в конный клуб на о. Краснофлотский;</a:t>
            </a:r>
            <a:br>
              <a:rPr lang="ru-RU" sz="1200" dirty="0" smtClean="0"/>
            </a:br>
            <a:r>
              <a:rPr lang="ru-RU" sz="1200" dirty="0" smtClean="0"/>
              <a:t>      - организация фотовыставки на тему «Наш родной край», главной целью которой является знакомство воспитанников колонии с уникальной самобытной природой Поморья, а также формирование у молодых людей, попавших по разным причинам в сложную жизненную ситуацию, чувства уважения и любви к родному краю;</a:t>
            </a:r>
            <a:br>
              <a:rPr lang="ru-RU" sz="1200" dirty="0" smtClean="0"/>
            </a:br>
            <a:r>
              <a:rPr lang="ru-RU" sz="1200" dirty="0" smtClean="0"/>
              <a:t>      - организация проведения различных культурных мероприятий, в том числе выступлений артистов, музыкальных коллективов, проведения мастер-классов профессиональной игры на гитаре и т.д.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576064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 smtClean="0">
                <a:latin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</a:rPr>
              <a:t>Впервые в России в 2012 году в учреждении системы исполнения наказаний (ФКУ ИК-7 УФСИН России по Архангельской области) в рамках взаимодействия Уполномоченного с региональным отделением «Опора России» и ООО «Архангельское агентство поддержки предпринимательства «</a:t>
            </a:r>
            <a:r>
              <a:rPr lang="ru-RU" sz="1300" dirty="0" err="1" smtClean="0">
                <a:latin typeface="Cambria" pitchFamily="18" charset="0"/>
              </a:rPr>
              <a:t>Бинар</a:t>
            </a:r>
            <a:r>
              <a:rPr lang="ru-RU" sz="1300" dirty="0" smtClean="0">
                <a:latin typeface="Cambria" pitchFamily="18" charset="0"/>
              </a:rPr>
              <a:t>» </a:t>
            </a:r>
            <a:r>
              <a:rPr lang="ru-RU" sz="1300" b="1" dirty="0" smtClean="0">
                <a:latin typeface="Cambria" pitchFamily="18" charset="0"/>
              </a:rPr>
              <a:t>был проведен </a:t>
            </a:r>
            <a:r>
              <a:rPr lang="ru-RU" sz="1300" b="1" dirty="0" err="1" smtClean="0">
                <a:latin typeface="Cambria" pitchFamily="18" charset="0"/>
              </a:rPr>
              <a:t>профориентационный</a:t>
            </a:r>
            <a:r>
              <a:rPr lang="ru-RU" sz="1300" b="1" dirty="0" smtClean="0">
                <a:latin typeface="Cambria" pitchFamily="18" charset="0"/>
              </a:rPr>
              <a:t> семинар</a:t>
            </a:r>
            <a:r>
              <a:rPr lang="ru-RU" sz="1300" dirty="0" smtClean="0">
                <a:latin typeface="Cambria" pitchFamily="18" charset="0"/>
              </a:rPr>
              <a:t> для осужденных на тему «</a:t>
            </a:r>
            <a:r>
              <a:rPr lang="ru-RU" sz="1300" b="1" u="sng" dirty="0" smtClean="0">
                <a:latin typeface="Cambria" pitchFamily="18" charset="0"/>
              </a:rPr>
              <a:t>Организация собственного дела как форма обеспечения </a:t>
            </a:r>
            <a:r>
              <a:rPr lang="ru-RU" sz="1300" b="1" u="sng" dirty="0" err="1" smtClean="0">
                <a:latin typeface="Cambria" pitchFamily="18" charset="0"/>
              </a:rPr>
              <a:t>самозанятости</a:t>
            </a:r>
            <a:r>
              <a:rPr lang="ru-RU" sz="1300" b="1" u="sng" dirty="0" smtClean="0">
                <a:latin typeface="Cambria" pitchFamily="18" charset="0"/>
              </a:rPr>
              <a:t>»</a:t>
            </a:r>
            <a:endParaRPr lang="ru-RU" sz="1300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1150" i="1" dirty="0" smtClean="0">
                <a:latin typeface="Cambria" pitchFamily="18" charset="0"/>
              </a:rPr>
              <a:t>(Семинар </a:t>
            </a:r>
            <a:r>
              <a:rPr lang="ru-RU" sz="1150" i="1" dirty="0" smtClean="0">
                <a:latin typeface="Cambria" pitchFamily="18" charset="0"/>
              </a:rPr>
              <a:t>был посвящен вопросам трудоустройства после освобождения из исправительного учреждения и перспективам </a:t>
            </a:r>
            <a:r>
              <a:rPr lang="ru-RU" sz="1150" i="1" dirty="0" err="1" smtClean="0">
                <a:latin typeface="Cambria" pitchFamily="18" charset="0"/>
              </a:rPr>
              <a:t>трудозанятости</a:t>
            </a:r>
            <a:r>
              <a:rPr lang="ru-RU" sz="1150" i="1" dirty="0" smtClean="0">
                <a:latin typeface="Cambria" pitchFamily="18" charset="0"/>
              </a:rPr>
              <a:t> лиц, освободившихся из мест лишения свободы, в том числе в форме открытия собственного </a:t>
            </a:r>
            <a:r>
              <a:rPr lang="ru-RU" sz="1150" i="1" dirty="0" smtClean="0">
                <a:latin typeface="Cambria" pitchFamily="18" charset="0"/>
              </a:rPr>
              <a:t>дела)</a:t>
            </a:r>
            <a:endParaRPr lang="ru-RU" sz="1150" i="1" dirty="0">
              <a:latin typeface="Cambria" pitchFamily="18" charset="0"/>
            </a:endParaRPr>
          </a:p>
        </p:txBody>
      </p:sp>
      <p:pic>
        <p:nvPicPr>
          <p:cNvPr id="5" name="Рисунок 4" descr="зна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116632"/>
            <a:ext cx="682222" cy="908720"/>
          </a:xfrm>
          <a:prstGeom prst="rect">
            <a:avLst/>
          </a:prstGeom>
        </p:spPr>
      </p:pic>
      <p:pic>
        <p:nvPicPr>
          <p:cNvPr id="6" name="Рисунок 5" descr="IMG_1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3923928" cy="261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1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88640"/>
            <a:ext cx="2670043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789040"/>
            <a:ext cx="3923928" cy="261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 территории региона располагается значительное количество мест принудительного содержания: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21 </a:t>
            </a:r>
            <a:r>
              <a:rPr lang="ru-RU" sz="1600" b="1" dirty="0" smtClean="0">
                <a:solidFill>
                  <a:srgbClr val="002060"/>
                </a:solidFill>
              </a:rPr>
              <a:t>учреждение уголовно-исполнительной системы </a:t>
            </a:r>
            <a:r>
              <a:rPr lang="ru-RU" sz="1600" b="1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17 изоляторов временного содержания </a:t>
            </a:r>
            <a:r>
              <a:rPr lang="ru-RU" sz="1600" b="1" dirty="0" smtClean="0">
                <a:solidFill>
                  <a:srgbClr val="002060"/>
                </a:solidFill>
              </a:rPr>
              <a:t>системы </a:t>
            </a:r>
            <a:r>
              <a:rPr lang="ru-RU" sz="1600" b="1" dirty="0" smtClean="0">
                <a:solidFill>
                  <a:srgbClr val="002060"/>
                </a:solidFill>
              </a:rPr>
              <a:t>УМВД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852936"/>
            <a:ext cx="413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Уполномоченный в </a:t>
            </a:r>
            <a:r>
              <a:rPr lang="ru-RU" sz="1600" dirty="0" smtClean="0"/>
              <a:t>своей деятельности основывается на принципе оказания заявителям </a:t>
            </a:r>
            <a:r>
              <a:rPr lang="ru-RU" sz="1600" dirty="0" smtClean="0"/>
              <a:t>содействия, </a:t>
            </a:r>
            <a:r>
              <a:rPr lang="ru-RU" sz="1600" b="1" dirty="0" smtClean="0"/>
              <a:t>максимально </a:t>
            </a:r>
            <a:r>
              <a:rPr lang="ru-RU" sz="1600" b="1" dirty="0" smtClean="0"/>
              <a:t>возможного с учетом действующих правовых </a:t>
            </a:r>
            <a:r>
              <a:rPr lang="ru-RU" sz="1600" b="1" dirty="0" smtClean="0"/>
              <a:t>норм</a:t>
            </a:r>
            <a:r>
              <a:rPr lang="ru-RU" sz="1600" dirty="0" smtClean="0"/>
              <a:t>. В ходе систематических посещений учреждений УФСИН и УМВД заявителям предоставляется </a:t>
            </a:r>
            <a:r>
              <a:rPr lang="ru-RU" sz="1600" dirty="0" smtClean="0"/>
              <a:t>полная консультация по конкретной ситуации, с учетом изложенных обстоятельств дела, конкретных процессуальных сроков и др</a:t>
            </a:r>
            <a:r>
              <a:rPr lang="ru-RU" sz="1600" dirty="0" smtClean="0"/>
              <a:t>.,</a:t>
            </a:r>
            <a:endParaRPr lang="ru-RU" sz="1600" dirty="0" smtClean="0"/>
          </a:p>
          <a:p>
            <a:pPr lvl="0" algn="ctr"/>
            <a:r>
              <a:rPr lang="ru-RU" sz="1600" dirty="0" smtClean="0"/>
              <a:t>разъясняются положения действующего  законодательства и др. </a:t>
            </a:r>
            <a:endParaRPr lang="ru-RU" sz="1600" dirty="0"/>
          </a:p>
        </p:txBody>
      </p:sp>
      <p:pic>
        <p:nvPicPr>
          <p:cNvPr id="7" name="Рисунок 6" descr="DSC04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16632"/>
            <a:ext cx="2852247" cy="21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7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852936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1040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09120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40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340768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</TotalTime>
  <Words>1141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Абрамкинские чтения - 2018</vt:lpstr>
      <vt:lpstr>Слайд 2</vt:lpstr>
      <vt:lpstr>Слайд 3</vt:lpstr>
      <vt:lpstr>Слайд 4</vt:lpstr>
      <vt:lpstr>Слайд 5</vt:lpstr>
      <vt:lpstr>По инициативе Уполномоченного по правам человека Архангельской области в регионе регулярно проводится акция  «Книги не должны становиться макулатурой» </vt:lpstr>
      <vt:lpstr>01 октября 2014 года состоялось подписание  нового соглашения о взаимодействии между Уполномоченным по правам человека в Архангельской области и Архангельским региональным отделением общероссийской общественной организации «Опора России»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Абрамкинские чтения - 2018</dc:title>
  <dc:creator>User</dc:creator>
  <cp:lastModifiedBy>Пользователь Windows</cp:lastModifiedBy>
  <cp:revision>32</cp:revision>
  <dcterms:created xsi:type="dcterms:W3CDTF">2018-05-10T08:17:20Z</dcterms:created>
  <dcterms:modified xsi:type="dcterms:W3CDTF">2018-05-10T13:45:24Z</dcterms:modified>
</cp:coreProperties>
</file>