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3"/>
  </p:notesMasterIdLst>
  <p:sldIdLst>
    <p:sldId id="256" r:id="rId2"/>
    <p:sldId id="257" r:id="rId3"/>
    <p:sldId id="259" r:id="rId4"/>
    <p:sldId id="290" r:id="rId5"/>
    <p:sldId id="258" r:id="rId6"/>
    <p:sldId id="300" r:id="rId7"/>
    <p:sldId id="301" r:id="rId8"/>
    <p:sldId id="302" r:id="rId9"/>
    <p:sldId id="260" r:id="rId10"/>
    <p:sldId id="273" r:id="rId11"/>
    <p:sldId id="274" r:id="rId12"/>
    <p:sldId id="275" r:id="rId13"/>
    <p:sldId id="276" r:id="rId14"/>
    <p:sldId id="262" r:id="rId15"/>
    <p:sldId id="263" r:id="rId16"/>
    <p:sldId id="264" r:id="rId17"/>
    <p:sldId id="265" r:id="rId18"/>
    <p:sldId id="266" r:id="rId19"/>
    <p:sldId id="269" r:id="rId20"/>
    <p:sldId id="277" r:id="rId21"/>
    <p:sldId id="267" r:id="rId22"/>
    <p:sldId id="287" r:id="rId23"/>
    <p:sldId id="278" r:id="rId24"/>
    <p:sldId id="286" r:id="rId25"/>
    <p:sldId id="279" r:id="rId26"/>
    <p:sldId id="261" r:id="rId27"/>
    <p:sldId id="289" r:id="rId28"/>
    <p:sldId id="281" r:id="rId29"/>
    <p:sldId id="282" r:id="rId30"/>
    <p:sldId id="283" r:id="rId31"/>
    <p:sldId id="284" r:id="rId32"/>
    <p:sldId id="285" r:id="rId33"/>
    <p:sldId id="288" r:id="rId34"/>
    <p:sldId id="296" r:id="rId35"/>
    <p:sldId id="292" r:id="rId36"/>
    <p:sldId id="293" r:id="rId37"/>
    <p:sldId id="294" r:id="rId38"/>
    <p:sldId id="297" r:id="rId39"/>
    <p:sldId id="295" r:id="rId40"/>
    <p:sldId id="268" r:id="rId41"/>
    <p:sldId id="270" r:id="rId4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2818FC"/>
    <a:srgbClr val="0D47FF"/>
    <a:srgbClr val="FE7402"/>
    <a:srgbClr val="2121FF"/>
    <a:srgbClr val="66ADB2"/>
    <a:srgbClr val="33A8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728" autoAdjust="0"/>
  </p:normalViewPr>
  <p:slideViewPr>
    <p:cSldViewPr>
      <p:cViewPr varScale="1">
        <p:scale>
          <a:sx n="69" d="100"/>
          <a:sy n="69" d="100"/>
        </p:scale>
        <p:origin x="-55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b="0" dirty="0" smtClean="0">
                <a:solidFill>
                  <a:srgbClr val="000099"/>
                </a:solidFill>
              </a:rPr>
              <a:t>Количество</a:t>
            </a:r>
            <a:r>
              <a:rPr lang="ru-RU" b="0" baseline="0" dirty="0" smtClean="0">
                <a:solidFill>
                  <a:srgbClr val="000099"/>
                </a:solidFill>
              </a:rPr>
              <a:t> письменных, устных, принятых по электронной почте обращений </a:t>
            </a:r>
          </a:p>
          <a:p>
            <a:pPr>
              <a:defRPr/>
            </a:pPr>
            <a:r>
              <a:rPr lang="ru-RU" b="0" baseline="0" dirty="0" smtClean="0">
                <a:solidFill>
                  <a:srgbClr val="000099"/>
                </a:solidFill>
              </a:rPr>
              <a:t>за 2014-2016 годы</a:t>
            </a:r>
            <a:endParaRPr lang="ru-RU" b="0" dirty="0">
              <a:solidFill>
                <a:srgbClr val="000099"/>
              </a:solidFill>
            </a:endParaRPr>
          </a:p>
        </c:rich>
      </c:tx>
      <c:layout/>
    </c:title>
    <c:view3D>
      <c:hPercent val="80"/>
      <c:depthPercent val="100"/>
      <c:perspective val="30"/>
    </c:view3D>
    <c:plotArea>
      <c:layout/>
      <c:bar3DChart>
        <c:barDir val="bar"/>
        <c:grouping val="clustered"/>
        <c:ser>
          <c:idx val="0"/>
          <c:order val="0"/>
          <c:tx>
            <c:strRef>
              <c:f>Лист1!$B$1</c:f>
              <c:strCache>
                <c:ptCount val="1"/>
                <c:pt idx="0">
                  <c:v>2014</c:v>
                </c:pt>
              </c:strCache>
            </c:strRef>
          </c:tx>
          <c:cat>
            <c:strRef>
              <c:f>Лист1!$A$2:$A$3</c:f>
              <c:strCache>
                <c:ptCount val="2"/>
                <c:pt idx="0">
                  <c:v>Письменные обращения</c:v>
                </c:pt>
                <c:pt idx="1">
                  <c:v>Устные обращения</c:v>
                </c:pt>
              </c:strCache>
            </c:strRef>
          </c:cat>
          <c:val>
            <c:numRef>
              <c:f>Лист1!$B$2:$B$3</c:f>
              <c:numCache>
                <c:formatCode>General</c:formatCode>
                <c:ptCount val="2"/>
                <c:pt idx="0">
                  <c:v>3922</c:v>
                </c:pt>
                <c:pt idx="1">
                  <c:v>7125</c:v>
                </c:pt>
              </c:numCache>
            </c:numRef>
          </c:val>
        </c:ser>
        <c:ser>
          <c:idx val="1"/>
          <c:order val="1"/>
          <c:tx>
            <c:strRef>
              <c:f>Лист1!$C$1</c:f>
              <c:strCache>
                <c:ptCount val="1"/>
                <c:pt idx="0">
                  <c:v>2015</c:v>
                </c:pt>
              </c:strCache>
            </c:strRef>
          </c:tx>
          <c:cat>
            <c:strRef>
              <c:f>Лист1!$A$2:$A$3</c:f>
              <c:strCache>
                <c:ptCount val="2"/>
                <c:pt idx="0">
                  <c:v>Письменные обращения</c:v>
                </c:pt>
                <c:pt idx="1">
                  <c:v>Устные обращения</c:v>
                </c:pt>
              </c:strCache>
            </c:strRef>
          </c:cat>
          <c:val>
            <c:numRef>
              <c:f>Лист1!$C$2:$C$3</c:f>
              <c:numCache>
                <c:formatCode>General</c:formatCode>
                <c:ptCount val="2"/>
                <c:pt idx="0">
                  <c:v>4039</c:v>
                </c:pt>
                <c:pt idx="1">
                  <c:v>7284</c:v>
                </c:pt>
              </c:numCache>
            </c:numRef>
          </c:val>
        </c:ser>
        <c:ser>
          <c:idx val="2"/>
          <c:order val="2"/>
          <c:tx>
            <c:strRef>
              <c:f>Лист1!$D$1</c:f>
              <c:strCache>
                <c:ptCount val="1"/>
                <c:pt idx="0">
                  <c:v>2016</c:v>
                </c:pt>
              </c:strCache>
            </c:strRef>
          </c:tx>
          <c:cat>
            <c:strRef>
              <c:f>Лист1!$A$2:$A$3</c:f>
              <c:strCache>
                <c:ptCount val="2"/>
                <c:pt idx="0">
                  <c:v>Письменные обращения</c:v>
                </c:pt>
                <c:pt idx="1">
                  <c:v>Устные обращения</c:v>
                </c:pt>
              </c:strCache>
            </c:strRef>
          </c:cat>
          <c:val>
            <c:numRef>
              <c:f>Лист1!$D$2:$D$3</c:f>
              <c:numCache>
                <c:formatCode>General</c:formatCode>
                <c:ptCount val="2"/>
                <c:pt idx="0">
                  <c:v>4058</c:v>
                </c:pt>
                <c:pt idx="1">
                  <c:v>8450</c:v>
                </c:pt>
              </c:numCache>
            </c:numRef>
          </c:val>
        </c:ser>
        <c:dLbls>
          <c:showVal val="1"/>
        </c:dLbls>
        <c:shape val="cylinder"/>
        <c:axId val="52071808"/>
        <c:axId val="52778112"/>
        <c:axId val="0"/>
      </c:bar3DChart>
      <c:catAx>
        <c:axId val="52071808"/>
        <c:scaling>
          <c:orientation val="maxMin"/>
        </c:scaling>
        <c:axPos val="l"/>
        <c:numFmt formatCode="General" sourceLinked="1"/>
        <c:majorTickMark val="none"/>
        <c:tickLblPos val="nextTo"/>
        <c:crossAx val="52778112"/>
        <c:crosses val="autoZero"/>
        <c:auto val="1"/>
        <c:lblAlgn val="ctr"/>
        <c:lblOffset val="100"/>
      </c:catAx>
      <c:valAx>
        <c:axId val="52778112"/>
        <c:scaling>
          <c:orientation val="minMax"/>
        </c:scaling>
        <c:delete val="1"/>
        <c:axPos val="b"/>
        <c:numFmt formatCode="General" sourceLinked="1"/>
        <c:tickLblPos val="none"/>
        <c:crossAx val="52071808"/>
        <c:crosses val="max"/>
        <c:crossBetween val="between"/>
      </c:valAx>
      <c:spPr>
        <a:noFill/>
        <a:ln w="21107">
          <a:noFill/>
        </a:ln>
      </c:spPr>
    </c:plotArea>
    <c:legend>
      <c:legendPos val="r"/>
      <c:layout/>
    </c:legend>
    <c:plotVisOnly val="1"/>
    <c:dispBlanksAs val="gap"/>
  </c:chart>
  <c:txPr>
    <a:bodyPr/>
    <a:lstStyle/>
    <a:p>
      <a:pPr>
        <a:defRPr sz="1496"/>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b="0" dirty="0">
                <a:solidFill>
                  <a:srgbClr val="000099"/>
                </a:solidFill>
              </a:rPr>
              <a:t>Количество обращений граждан в разрезе </a:t>
            </a:r>
            <a:endParaRPr lang="ru-RU" b="0" dirty="0" smtClean="0">
              <a:solidFill>
                <a:srgbClr val="000099"/>
              </a:solidFill>
            </a:endParaRPr>
          </a:p>
          <a:p>
            <a:pPr>
              <a:defRPr/>
            </a:pPr>
            <a:r>
              <a:rPr lang="ru-RU" b="0" dirty="0" smtClean="0">
                <a:solidFill>
                  <a:srgbClr val="000099"/>
                </a:solidFill>
              </a:rPr>
              <a:t>категорий </a:t>
            </a:r>
            <a:r>
              <a:rPr lang="ru-RU" b="0" dirty="0">
                <a:solidFill>
                  <a:srgbClr val="000099"/>
                </a:solidFill>
              </a:rPr>
              <a:t>прав</a:t>
            </a:r>
          </a:p>
        </c:rich>
      </c:tx>
      <c:layout>
        <c:manualLayout>
          <c:xMode val="edge"/>
          <c:yMode val="edge"/>
          <c:x val="0.19253340526898877"/>
          <c:y val="1.259772945045441E-2"/>
        </c:manualLayout>
      </c:layout>
    </c:title>
    <c:view3D>
      <c:rotX val="30"/>
      <c:perspective val="30"/>
    </c:view3D>
    <c:plotArea>
      <c:layout>
        <c:manualLayout>
          <c:layoutTarget val="inner"/>
          <c:xMode val="edge"/>
          <c:yMode val="edge"/>
          <c:x val="0.24129968892742579"/>
          <c:y val="0.15582875050920289"/>
          <c:w val="0.7302573946777986"/>
          <c:h val="0.62342180233942435"/>
        </c:manualLayout>
      </c:layout>
      <c:pie3DChart>
        <c:varyColors val="1"/>
        <c:ser>
          <c:idx val="0"/>
          <c:order val="0"/>
          <c:tx>
            <c:strRef>
              <c:f>Лист1!$B$1</c:f>
              <c:strCache>
                <c:ptCount val="1"/>
                <c:pt idx="0">
                  <c:v>Количество обращений граждан в разрезе категории прав</c:v>
                </c:pt>
              </c:strCache>
            </c:strRef>
          </c:tx>
          <c:dLbls>
            <c:dLbl>
              <c:idx val="0"/>
              <c:layout/>
              <c:tx>
                <c:rich>
                  <a:bodyPr/>
                  <a:lstStyle/>
                  <a:p>
                    <a:r>
                      <a:rPr lang="ru-RU" dirty="0">
                        <a:solidFill>
                          <a:schemeClr val="bg1"/>
                        </a:solidFill>
                      </a:rPr>
                      <a:t>Защита прав и свобод лиц, содержащихся в ИК, СИЗО, ИВС, спецприемниках и др.
28%</a:t>
                    </a:r>
                  </a:p>
                </c:rich>
              </c:tx>
              <c:showCatName val="1"/>
              <c:showPercent val="1"/>
            </c:dLbl>
            <c:dLbl>
              <c:idx val="1"/>
              <c:spPr/>
              <c:txPr>
                <a:bodyPr/>
                <a:lstStyle/>
                <a:p>
                  <a:pPr>
                    <a:defRPr sz="1000">
                      <a:solidFill>
                        <a:schemeClr val="bg1"/>
                      </a:solidFill>
                    </a:defRPr>
                  </a:pPr>
                  <a:endParaRPr lang="ru-RU"/>
                </a:p>
              </c:txPr>
            </c:dLbl>
            <c:dLbl>
              <c:idx val="2"/>
              <c:layout>
                <c:manualLayout>
                  <c:x val="6.9367211331921974E-2"/>
                  <c:y val="2.4860561721123442E-2"/>
                </c:manualLayout>
              </c:layout>
              <c:dLblPos val="bestFit"/>
              <c:showCatName val="1"/>
              <c:showPercent val="1"/>
            </c:dLbl>
            <c:dLbl>
              <c:idx val="3"/>
              <c:layout>
                <c:manualLayout>
                  <c:x val="-1.2525341562128648E-2"/>
                  <c:y val="9.8098084196168459E-2"/>
                </c:manualLayout>
              </c:layout>
              <c:dLblPos val="bestFit"/>
              <c:showCatName val="1"/>
              <c:showPercent val="1"/>
            </c:dLbl>
            <c:dLbl>
              <c:idx val="4"/>
              <c:layout>
                <c:manualLayout>
                  <c:x val="9.5040216843984039E-3"/>
                  <c:y val="0.11270647074627492"/>
                </c:manualLayout>
              </c:layout>
              <c:dLblPos val="bestFit"/>
              <c:showCatName val="1"/>
              <c:showPercent val="1"/>
            </c:dLbl>
            <c:dLbl>
              <c:idx val="5"/>
              <c:layout>
                <c:manualLayout>
                  <c:x val="-1.3383898377625991E-2"/>
                  <c:y val="0.11284865769731532"/>
                </c:manualLayout>
              </c:layout>
              <c:dLblPos val="bestFit"/>
              <c:showCatName val="1"/>
              <c:showPercent val="1"/>
            </c:dLbl>
            <c:dLbl>
              <c:idx val="6"/>
              <c:layout>
                <c:manualLayout>
                  <c:x val="-6.8537932387784731E-2"/>
                  <c:y val="8.4484179635025913E-2"/>
                </c:manualLayout>
              </c:layout>
              <c:dLblPos val="bestFit"/>
              <c:showCatName val="1"/>
              <c:showPercent val="1"/>
            </c:dLbl>
            <c:dLbl>
              <c:idx val="7"/>
              <c:layout>
                <c:manualLayout>
                  <c:x val="-9.9844357941868536E-2"/>
                  <c:y val="3.0186620373240745E-3"/>
                </c:manualLayout>
              </c:layout>
              <c:dLblPos val="bestFit"/>
              <c:showCatName val="1"/>
              <c:showPercent val="1"/>
            </c:dLbl>
            <c:dLbl>
              <c:idx val="8"/>
              <c:layout>
                <c:manualLayout>
                  <c:x val="-0.14586397545665097"/>
                  <c:y val="-8.8672908012482787E-2"/>
                </c:manualLayout>
              </c:layout>
              <c:showCatName val="1"/>
              <c:showPercent val="1"/>
            </c:dLbl>
            <c:dLbl>
              <c:idx val="9"/>
              <c:layout>
                <c:manualLayout>
                  <c:x val="0.10488886812866791"/>
                  <c:y val="-6.0540183198010869E-2"/>
                </c:manualLayout>
              </c:layout>
              <c:dLblPos val="bestFit"/>
              <c:showCatName val="1"/>
              <c:showPercent val="1"/>
            </c:dLbl>
            <c:txPr>
              <a:bodyPr/>
              <a:lstStyle/>
              <a:p>
                <a:pPr>
                  <a:defRPr sz="1000"/>
                </a:pPr>
                <a:endParaRPr lang="ru-RU"/>
              </a:p>
            </c:txPr>
            <c:showCatName val="1"/>
            <c:showPercent val="1"/>
            <c:showLeaderLines val="1"/>
          </c:dLbls>
          <c:cat>
            <c:strRef>
              <c:f>Лист1!$A$2:$A$12</c:f>
              <c:strCache>
                <c:ptCount val="11"/>
                <c:pt idx="0">
                  <c:v>Защита прав и свобод лиц, содержащихся в ИК, СИЗО, ИВС, спецприемниках и др.</c:v>
                </c:pt>
                <c:pt idx="1">
                  <c:v>Соблюдение жилищных прав граждан</c:v>
                </c:pt>
                <c:pt idx="2">
                  <c:v>Содействие в обеспечении прав граждан на охрану здоровья и медицинскую помощь</c:v>
                </c:pt>
                <c:pt idx="3">
                  <c:v>Массовые нарушения прав граждан, проживающих на отдельных территориях</c:v>
                </c:pt>
                <c:pt idx="4">
                  <c:v>Содействие в обеспечении трудовых прав граждан</c:v>
                </c:pt>
                <c:pt idx="5">
                  <c:v>Меры социальной поддержки различных категорий граждан</c:v>
                </c:pt>
                <c:pt idx="6">
                  <c:v>Проблемы реализации прав инвалидов</c:v>
                </c:pt>
                <c:pt idx="7">
                  <c:v>Безопасность граждан при осуществлении пассажирских перевозок всеми видами транспорта</c:v>
                </c:pt>
                <c:pt idx="8">
                  <c:v>Соблюдение прав иностранных граждан и лиц без гражданства</c:v>
                </c:pt>
                <c:pt idx="9">
                  <c:v>Содействие в обеспечении пенсионных прав граждан</c:v>
                </c:pt>
                <c:pt idx="10">
                  <c:v>Другие категории прав</c:v>
                </c:pt>
              </c:strCache>
            </c:strRef>
          </c:cat>
          <c:val>
            <c:numRef>
              <c:f>Лист1!$B$2:$B$12</c:f>
              <c:numCache>
                <c:formatCode>#,##0</c:formatCode>
                <c:ptCount val="11"/>
                <c:pt idx="0">
                  <c:v>3512</c:v>
                </c:pt>
                <c:pt idx="1">
                  <c:v>3158</c:v>
                </c:pt>
                <c:pt idx="2" formatCode="General">
                  <c:v>841</c:v>
                </c:pt>
                <c:pt idx="3" formatCode="General">
                  <c:v>729</c:v>
                </c:pt>
                <c:pt idx="4" formatCode="General">
                  <c:v>717</c:v>
                </c:pt>
                <c:pt idx="5" formatCode="General">
                  <c:v>799</c:v>
                </c:pt>
                <c:pt idx="6" formatCode="General">
                  <c:v>327</c:v>
                </c:pt>
                <c:pt idx="7" formatCode="General">
                  <c:v>270</c:v>
                </c:pt>
                <c:pt idx="8" formatCode="General">
                  <c:v>200</c:v>
                </c:pt>
                <c:pt idx="9" formatCode="General">
                  <c:v>175</c:v>
                </c:pt>
                <c:pt idx="10">
                  <c:v>1780</c:v>
                </c:pt>
              </c:numCache>
            </c:numRef>
          </c:val>
        </c:ser>
        <c:dLbls>
          <c:showCatName val="1"/>
        </c:dLbls>
      </c:pie3DChart>
      <c:spPr>
        <a:noFill/>
        <a:ln w="25392">
          <a:noFill/>
        </a:ln>
      </c:spPr>
    </c:plotArea>
    <c:plotVisOnly val="1"/>
    <c:dispBlanksAs val="zero"/>
  </c:chart>
  <c:txPr>
    <a:bodyPr/>
    <a:lstStyle/>
    <a:p>
      <a:pPr>
        <a:defRPr sz="1799"/>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DC887-1250-4211-80EB-21D129B4F58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02BBC109-05CB-49DC-A454-AA02076FB4DC}">
      <dgm:prSet phldrT="[Текст]"/>
      <dgm:spPr>
        <a:solidFill>
          <a:schemeClr val="accent1">
            <a:lumMod val="40000"/>
            <a:lumOff val="60000"/>
          </a:schemeClr>
        </a:solidFill>
      </dgm:spPr>
      <dgm:t>
        <a:bodyPr/>
        <a:lstStyle/>
        <a:p>
          <a:r>
            <a:rPr lang="ru-RU" dirty="0" smtClean="0">
              <a:solidFill>
                <a:schemeClr val="tx1"/>
              </a:solidFill>
            </a:rPr>
            <a:t>Гражданка З., жительница Санкт-Петербурга</a:t>
          </a:r>
          <a:endParaRPr lang="ru-RU" dirty="0">
            <a:solidFill>
              <a:schemeClr val="tx1"/>
            </a:solidFill>
          </a:endParaRPr>
        </a:p>
      </dgm:t>
    </dgm:pt>
    <dgm:pt modelId="{7CCD615D-9369-4FBE-86E2-09B37A7872C5}" type="parTrans" cxnId="{88F6F373-E466-4AE9-BE90-EBBE8033FBA5}">
      <dgm:prSet/>
      <dgm:spPr/>
      <dgm:t>
        <a:bodyPr/>
        <a:lstStyle/>
        <a:p>
          <a:endParaRPr lang="ru-RU"/>
        </a:p>
      </dgm:t>
    </dgm:pt>
    <dgm:pt modelId="{5FE5ECA2-90F5-4779-A37E-2C0649AA7C8E}" type="sibTrans" cxnId="{88F6F373-E466-4AE9-BE90-EBBE8033FBA5}">
      <dgm:prSet/>
      <dgm:spPr>
        <a:solidFill>
          <a:schemeClr val="bg2">
            <a:lumMod val="75000"/>
          </a:schemeClr>
        </a:solidFill>
        <a:ln w="19050">
          <a:solidFill>
            <a:schemeClr val="tx2">
              <a:lumMod val="60000"/>
              <a:lumOff val="40000"/>
            </a:schemeClr>
          </a:solidFill>
        </a:ln>
      </dgm:spPr>
      <dgm:t>
        <a:bodyPr/>
        <a:lstStyle/>
        <a:p>
          <a:endParaRPr lang="ru-RU"/>
        </a:p>
      </dgm:t>
    </dgm:pt>
    <dgm:pt modelId="{4013EBE2-2D95-4FAB-8FBE-712008EF965D}">
      <dgm:prSet phldrT="[Текст]" custT="1"/>
      <dgm:spPr>
        <a:solidFill>
          <a:schemeClr val="accent1">
            <a:lumMod val="40000"/>
            <a:lumOff val="60000"/>
          </a:schemeClr>
        </a:solidFill>
      </dgm:spPr>
      <dgm:t>
        <a:bodyPr/>
        <a:lstStyle/>
        <a:p>
          <a:r>
            <a:rPr lang="ru-RU" sz="1400" dirty="0" smtClean="0">
              <a:solidFill>
                <a:schemeClr val="tx1"/>
              </a:solidFill>
            </a:rPr>
            <a:t>Уполномоченный по правам человека в Санкт-Петербурге</a:t>
          </a:r>
          <a:endParaRPr lang="ru-RU" sz="1400" dirty="0">
            <a:solidFill>
              <a:schemeClr val="tx1"/>
            </a:solidFill>
          </a:endParaRPr>
        </a:p>
      </dgm:t>
    </dgm:pt>
    <dgm:pt modelId="{4A88E865-997A-4DAA-BF26-88C4F7C7CCE9}" type="parTrans" cxnId="{40573659-EBAF-4ED7-BF88-6F4FADECC88D}">
      <dgm:prSet/>
      <dgm:spPr/>
      <dgm:t>
        <a:bodyPr/>
        <a:lstStyle/>
        <a:p>
          <a:endParaRPr lang="ru-RU"/>
        </a:p>
      </dgm:t>
    </dgm:pt>
    <dgm:pt modelId="{8E9C04D1-1C01-4531-8E6E-EF3A85C46A36}" type="sibTrans" cxnId="{40573659-EBAF-4ED7-BF88-6F4FADECC88D}">
      <dgm:prSet/>
      <dgm:spPr>
        <a:solidFill>
          <a:schemeClr val="bg2">
            <a:lumMod val="75000"/>
          </a:schemeClr>
        </a:solidFill>
        <a:ln w="19050">
          <a:solidFill>
            <a:schemeClr val="bg2">
              <a:lumMod val="50000"/>
            </a:schemeClr>
          </a:solidFill>
        </a:ln>
      </dgm:spPr>
      <dgm:t>
        <a:bodyPr/>
        <a:lstStyle/>
        <a:p>
          <a:endParaRPr lang="ru-RU"/>
        </a:p>
      </dgm:t>
    </dgm:pt>
    <dgm:pt modelId="{116538D3-0974-4907-97F3-24232E8FBA33}">
      <dgm:prSet phldrT="[Текст]" custT="1"/>
      <dgm:spPr>
        <a:solidFill>
          <a:schemeClr val="accent1">
            <a:lumMod val="40000"/>
            <a:lumOff val="60000"/>
          </a:schemeClr>
        </a:solidFill>
      </dgm:spPr>
      <dgm:t>
        <a:bodyPr/>
        <a:lstStyle/>
        <a:p>
          <a:r>
            <a:rPr lang="ru-RU" sz="1400" dirty="0" smtClean="0">
              <a:solidFill>
                <a:schemeClr val="tx1"/>
              </a:solidFill>
            </a:rPr>
            <a:t>Председатель правления Банка ВТБ 24 (ПАО)</a:t>
          </a:r>
        </a:p>
        <a:p>
          <a:r>
            <a:rPr lang="ru-RU" sz="1400" dirty="0" smtClean="0">
              <a:solidFill>
                <a:schemeClr val="tx1"/>
              </a:solidFill>
            </a:rPr>
            <a:t>(г. Москва)</a:t>
          </a:r>
          <a:endParaRPr lang="ru-RU" sz="1400" dirty="0">
            <a:solidFill>
              <a:schemeClr val="tx1"/>
            </a:solidFill>
          </a:endParaRPr>
        </a:p>
      </dgm:t>
    </dgm:pt>
    <dgm:pt modelId="{29E131FC-8E7C-4105-BD8A-A7B2427EB489}" type="parTrans" cxnId="{837436FB-EDE1-4AC6-9CFF-761AB4E26597}">
      <dgm:prSet/>
      <dgm:spPr/>
      <dgm:t>
        <a:bodyPr/>
        <a:lstStyle/>
        <a:p>
          <a:endParaRPr lang="ru-RU"/>
        </a:p>
      </dgm:t>
    </dgm:pt>
    <dgm:pt modelId="{DEDEC6CB-C013-48A4-8148-362C286AA7A7}" type="sibTrans" cxnId="{837436FB-EDE1-4AC6-9CFF-761AB4E26597}">
      <dgm:prSet/>
      <dgm:spPr/>
      <dgm:t>
        <a:bodyPr/>
        <a:lstStyle/>
        <a:p>
          <a:endParaRPr lang="ru-RU"/>
        </a:p>
      </dgm:t>
    </dgm:pt>
    <dgm:pt modelId="{41FE1707-F417-4307-9323-A67D9E11A9C7}">
      <dgm:prSet/>
      <dgm:spPr>
        <a:solidFill>
          <a:schemeClr val="accent1">
            <a:lumMod val="40000"/>
            <a:lumOff val="60000"/>
          </a:schemeClr>
        </a:solidFill>
      </dgm:spPr>
      <dgm:t>
        <a:bodyPr/>
        <a:lstStyle/>
        <a:p>
          <a:endParaRPr lang="ru-RU"/>
        </a:p>
      </dgm:t>
    </dgm:pt>
    <dgm:pt modelId="{37F3DF2B-A603-4590-89D7-81EC25DC7B50}" type="parTrans" cxnId="{960B5EF5-40BA-4043-877F-FCB65F07A28F}">
      <dgm:prSet/>
      <dgm:spPr/>
      <dgm:t>
        <a:bodyPr/>
        <a:lstStyle/>
        <a:p>
          <a:endParaRPr lang="ru-RU"/>
        </a:p>
      </dgm:t>
    </dgm:pt>
    <dgm:pt modelId="{7782124C-74B3-417D-A5FB-25EC5DF9D202}" type="sibTrans" cxnId="{960B5EF5-40BA-4043-877F-FCB65F07A28F}">
      <dgm:prSet/>
      <dgm:spPr>
        <a:solidFill>
          <a:schemeClr val="bg2">
            <a:lumMod val="75000"/>
          </a:schemeClr>
        </a:solidFill>
        <a:ln w="19050">
          <a:solidFill>
            <a:schemeClr val="tx2">
              <a:lumMod val="60000"/>
              <a:lumOff val="40000"/>
            </a:schemeClr>
          </a:solidFill>
        </a:ln>
      </dgm:spPr>
      <dgm:t>
        <a:bodyPr/>
        <a:lstStyle/>
        <a:p>
          <a:endParaRPr lang="ru-RU"/>
        </a:p>
      </dgm:t>
    </dgm:pt>
    <dgm:pt modelId="{55BB13CB-51DE-42FC-98F7-20CF3AAC0AEC}" type="pres">
      <dgm:prSet presAssocID="{EA9DC887-1250-4211-80EB-21D129B4F586}" presName="Name0" presStyleCnt="0">
        <dgm:presLayoutVars>
          <dgm:dir/>
          <dgm:resizeHandles val="exact"/>
        </dgm:presLayoutVars>
      </dgm:prSet>
      <dgm:spPr/>
      <dgm:t>
        <a:bodyPr/>
        <a:lstStyle/>
        <a:p>
          <a:endParaRPr lang="ru-RU"/>
        </a:p>
      </dgm:t>
    </dgm:pt>
    <dgm:pt modelId="{775A4DC4-B5BE-489C-9AB0-6D4F02F7D565}" type="pres">
      <dgm:prSet presAssocID="{02BBC109-05CB-49DC-A454-AA02076FB4DC}" presName="node" presStyleLbl="node1" presStyleIdx="0" presStyleCnt="4" custScaleX="153449" custScaleY="97267" custLinFactY="-96092" custLinFactNeighborX="-1917" custLinFactNeighborY="-100000">
        <dgm:presLayoutVars>
          <dgm:bulletEnabled val="1"/>
        </dgm:presLayoutVars>
      </dgm:prSet>
      <dgm:spPr/>
      <dgm:t>
        <a:bodyPr/>
        <a:lstStyle/>
        <a:p>
          <a:endParaRPr lang="ru-RU"/>
        </a:p>
      </dgm:t>
    </dgm:pt>
    <dgm:pt modelId="{AA39F175-A25C-4B1B-92B8-10C1AB065051}" type="pres">
      <dgm:prSet presAssocID="{5FE5ECA2-90F5-4779-A37E-2C0649AA7C8E}" presName="sibTrans" presStyleLbl="sibTrans2D1" presStyleIdx="0" presStyleCnt="3" custScaleX="170655" custScaleY="129808"/>
      <dgm:spPr/>
      <dgm:t>
        <a:bodyPr/>
        <a:lstStyle/>
        <a:p>
          <a:endParaRPr lang="ru-RU"/>
        </a:p>
      </dgm:t>
    </dgm:pt>
    <dgm:pt modelId="{8AB53D7B-275B-433C-A7C8-D4D6A68D4652}" type="pres">
      <dgm:prSet presAssocID="{5FE5ECA2-90F5-4779-A37E-2C0649AA7C8E}" presName="connectorText" presStyleLbl="sibTrans2D1" presStyleIdx="0" presStyleCnt="3"/>
      <dgm:spPr/>
      <dgm:t>
        <a:bodyPr/>
        <a:lstStyle/>
        <a:p>
          <a:endParaRPr lang="ru-RU"/>
        </a:p>
      </dgm:t>
    </dgm:pt>
    <dgm:pt modelId="{A2115DD2-0BA4-4235-99F0-541A92CAB514}" type="pres">
      <dgm:prSet presAssocID="{4013EBE2-2D95-4FAB-8FBE-712008EF965D}" presName="node" presStyleLbl="node1" presStyleIdx="1" presStyleCnt="4" custScaleX="205035" custScaleY="107377" custLinFactX="7602" custLinFactY="-95116" custLinFactNeighborX="100000" custLinFactNeighborY="-100000">
        <dgm:presLayoutVars>
          <dgm:bulletEnabled val="1"/>
        </dgm:presLayoutVars>
      </dgm:prSet>
      <dgm:spPr/>
      <dgm:t>
        <a:bodyPr/>
        <a:lstStyle/>
        <a:p>
          <a:endParaRPr lang="ru-RU"/>
        </a:p>
      </dgm:t>
    </dgm:pt>
    <dgm:pt modelId="{7EC82565-C00B-4E0D-A0D4-BB0F665E9AA3}" type="pres">
      <dgm:prSet presAssocID="{8E9C04D1-1C01-4531-8E6E-EF3A85C46A36}" presName="sibTrans" presStyleLbl="sibTrans2D1" presStyleIdx="1" presStyleCnt="3" custScaleX="136761" custScaleY="143228"/>
      <dgm:spPr/>
      <dgm:t>
        <a:bodyPr/>
        <a:lstStyle/>
        <a:p>
          <a:endParaRPr lang="ru-RU"/>
        </a:p>
      </dgm:t>
    </dgm:pt>
    <dgm:pt modelId="{79CEF362-E789-4523-B759-00AEA8EE8BEF}" type="pres">
      <dgm:prSet presAssocID="{8E9C04D1-1C01-4531-8E6E-EF3A85C46A36}" presName="connectorText" presStyleLbl="sibTrans2D1" presStyleIdx="1" presStyleCnt="3"/>
      <dgm:spPr/>
      <dgm:t>
        <a:bodyPr/>
        <a:lstStyle/>
        <a:p>
          <a:endParaRPr lang="ru-RU"/>
        </a:p>
      </dgm:t>
    </dgm:pt>
    <dgm:pt modelId="{6383A115-E2F4-498A-84C3-6DA0A9974F4A}" type="pres">
      <dgm:prSet presAssocID="{41FE1707-F417-4307-9323-A67D9E11A9C7}" presName="node" presStyleLbl="node1" presStyleIdx="2" presStyleCnt="4" custScaleX="224982" custScaleY="102955" custLinFactX="56647" custLinFactY="-92905" custLinFactNeighborX="100000" custLinFactNeighborY="-100000">
        <dgm:presLayoutVars>
          <dgm:bulletEnabled val="1"/>
        </dgm:presLayoutVars>
      </dgm:prSet>
      <dgm:spPr/>
      <dgm:t>
        <a:bodyPr/>
        <a:lstStyle/>
        <a:p>
          <a:endParaRPr lang="ru-RU"/>
        </a:p>
      </dgm:t>
    </dgm:pt>
    <dgm:pt modelId="{67792B44-0F04-40D8-91A9-06AB28F15FCF}" type="pres">
      <dgm:prSet presAssocID="{7782124C-74B3-417D-A5FB-25EC5DF9D202}" presName="sibTrans" presStyleLbl="sibTrans2D1" presStyleIdx="2" presStyleCnt="3" custScaleX="166925"/>
      <dgm:spPr/>
      <dgm:t>
        <a:bodyPr/>
        <a:lstStyle/>
        <a:p>
          <a:endParaRPr lang="ru-RU"/>
        </a:p>
      </dgm:t>
    </dgm:pt>
    <dgm:pt modelId="{CBD43BD4-475D-4D6D-9B4D-71652D1B9A27}" type="pres">
      <dgm:prSet presAssocID="{7782124C-74B3-417D-A5FB-25EC5DF9D202}" presName="connectorText" presStyleLbl="sibTrans2D1" presStyleIdx="2" presStyleCnt="3"/>
      <dgm:spPr/>
      <dgm:t>
        <a:bodyPr/>
        <a:lstStyle/>
        <a:p>
          <a:endParaRPr lang="ru-RU"/>
        </a:p>
      </dgm:t>
    </dgm:pt>
    <dgm:pt modelId="{45426CEA-2ECC-4A1F-AC20-21226B33C306}" type="pres">
      <dgm:prSet presAssocID="{116538D3-0974-4907-97F3-24232E8FBA33}" presName="node" presStyleLbl="node1" presStyleIdx="3" presStyleCnt="4" custScaleX="202716" custScaleY="110804" custLinFactNeighborX="-70341" custLinFactNeighborY="30907">
        <dgm:presLayoutVars>
          <dgm:bulletEnabled val="1"/>
        </dgm:presLayoutVars>
      </dgm:prSet>
      <dgm:spPr/>
      <dgm:t>
        <a:bodyPr/>
        <a:lstStyle/>
        <a:p>
          <a:endParaRPr lang="ru-RU"/>
        </a:p>
      </dgm:t>
    </dgm:pt>
  </dgm:ptLst>
  <dgm:cxnLst>
    <dgm:cxn modelId="{40573659-EBAF-4ED7-BF88-6F4FADECC88D}" srcId="{EA9DC887-1250-4211-80EB-21D129B4F586}" destId="{4013EBE2-2D95-4FAB-8FBE-712008EF965D}" srcOrd="1" destOrd="0" parTransId="{4A88E865-997A-4DAA-BF26-88C4F7C7CCE9}" sibTransId="{8E9C04D1-1C01-4531-8E6E-EF3A85C46A36}"/>
    <dgm:cxn modelId="{D31A5D8C-F4A0-4002-BC60-27BE441A4119}" type="presOf" srcId="{02BBC109-05CB-49DC-A454-AA02076FB4DC}" destId="{775A4DC4-B5BE-489C-9AB0-6D4F02F7D565}" srcOrd="0" destOrd="0" presId="urn:microsoft.com/office/officeart/2005/8/layout/process1"/>
    <dgm:cxn modelId="{837436FB-EDE1-4AC6-9CFF-761AB4E26597}" srcId="{EA9DC887-1250-4211-80EB-21D129B4F586}" destId="{116538D3-0974-4907-97F3-24232E8FBA33}" srcOrd="3" destOrd="0" parTransId="{29E131FC-8E7C-4105-BD8A-A7B2427EB489}" sibTransId="{DEDEC6CB-C013-48A4-8148-362C286AA7A7}"/>
    <dgm:cxn modelId="{A28179F8-83EC-498B-8A90-89B668FEC3A7}" type="presOf" srcId="{7782124C-74B3-417D-A5FB-25EC5DF9D202}" destId="{67792B44-0F04-40D8-91A9-06AB28F15FCF}" srcOrd="0" destOrd="0" presId="urn:microsoft.com/office/officeart/2005/8/layout/process1"/>
    <dgm:cxn modelId="{960B5EF5-40BA-4043-877F-FCB65F07A28F}" srcId="{EA9DC887-1250-4211-80EB-21D129B4F586}" destId="{41FE1707-F417-4307-9323-A67D9E11A9C7}" srcOrd="2" destOrd="0" parTransId="{37F3DF2B-A603-4590-89D7-81EC25DC7B50}" sibTransId="{7782124C-74B3-417D-A5FB-25EC5DF9D202}"/>
    <dgm:cxn modelId="{30A17316-5078-451A-BA34-7FBCEABD3443}" type="presOf" srcId="{116538D3-0974-4907-97F3-24232E8FBA33}" destId="{45426CEA-2ECC-4A1F-AC20-21226B33C306}" srcOrd="0" destOrd="0" presId="urn:microsoft.com/office/officeart/2005/8/layout/process1"/>
    <dgm:cxn modelId="{028F7A61-5CDC-46D1-B5E2-620066AFF9D1}" type="presOf" srcId="{41FE1707-F417-4307-9323-A67D9E11A9C7}" destId="{6383A115-E2F4-498A-84C3-6DA0A9974F4A}" srcOrd="0" destOrd="0" presId="urn:microsoft.com/office/officeart/2005/8/layout/process1"/>
    <dgm:cxn modelId="{C0989B65-02D0-458C-B824-9BF6E128AEE7}" type="presOf" srcId="{5FE5ECA2-90F5-4779-A37E-2C0649AA7C8E}" destId="{8AB53D7B-275B-433C-A7C8-D4D6A68D4652}" srcOrd="1" destOrd="0" presId="urn:microsoft.com/office/officeart/2005/8/layout/process1"/>
    <dgm:cxn modelId="{29AD90CF-8DF6-43BB-89F3-FB3AFA619069}" type="presOf" srcId="{8E9C04D1-1C01-4531-8E6E-EF3A85C46A36}" destId="{79CEF362-E789-4523-B759-00AEA8EE8BEF}" srcOrd="1" destOrd="0" presId="urn:microsoft.com/office/officeart/2005/8/layout/process1"/>
    <dgm:cxn modelId="{88F6F373-E466-4AE9-BE90-EBBE8033FBA5}" srcId="{EA9DC887-1250-4211-80EB-21D129B4F586}" destId="{02BBC109-05CB-49DC-A454-AA02076FB4DC}" srcOrd="0" destOrd="0" parTransId="{7CCD615D-9369-4FBE-86E2-09B37A7872C5}" sibTransId="{5FE5ECA2-90F5-4779-A37E-2C0649AA7C8E}"/>
    <dgm:cxn modelId="{8E2D0260-CD9C-494C-A23C-1EAD3FB7DDC8}" type="presOf" srcId="{7782124C-74B3-417D-A5FB-25EC5DF9D202}" destId="{CBD43BD4-475D-4D6D-9B4D-71652D1B9A27}" srcOrd="1" destOrd="0" presId="urn:microsoft.com/office/officeart/2005/8/layout/process1"/>
    <dgm:cxn modelId="{4E002240-DBFF-456B-8ABA-87BAE63C2C44}" type="presOf" srcId="{4013EBE2-2D95-4FAB-8FBE-712008EF965D}" destId="{A2115DD2-0BA4-4235-99F0-541A92CAB514}" srcOrd="0" destOrd="0" presId="urn:microsoft.com/office/officeart/2005/8/layout/process1"/>
    <dgm:cxn modelId="{00BAAACC-E914-496E-985A-289DED92858A}" type="presOf" srcId="{8E9C04D1-1C01-4531-8E6E-EF3A85C46A36}" destId="{7EC82565-C00B-4E0D-A0D4-BB0F665E9AA3}" srcOrd="0" destOrd="0" presId="urn:microsoft.com/office/officeart/2005/8/layout/process1"/>
    <dgm:cxn modelId="{7401CFEC-332B-4FA6-91FD-4E6CC6080AAF}" type="presOf" srcId="{5FE5ECA2-90F5-4779-A37E-2C0649AA7C8E}" destId="{AA39F175-A25C-4B1B-92B8-10C1AB065051}" srcOrd="0" destOrd="0" presId="urn:microsoft.com/office/officeart/2005/8/layout/process1"/>
    <dgm:cxn modelId="{59C50F65-371E-4E08-89ED-E4A5AB182EAD}" type="presOf" srcId="{EA9DC887-1250-4211-80EB-21D129B4F586}" destId="{55BB13CB-51DE-42FC-98F7-20CF3AAC0AEC}" srcOrd="0" destOrd="0" presId="urn:microsoft.com/office/officeart/2005/8/layout/process1"/>
    <dgm:cxn modelId="{17CC12DD-0A03-4B66-B6F7-BEB4C93DC6B7}" type="presParOf" srcId="{55BB13CB-51DE-42FC-98F7-20CF3AAC0AEC}" destId="{775A4DC4-B5BE-489C-9AB0-6D4F02F7D565}" srcOrd="0" destOrd="0" presId="urn:microsoft.com/office/officeart/2005/8/layout/process1"/>
    <dgm:cxn modelId="{5EA44924-72D3-4F74-8BBB-48DA03ADA53D}" type="presParOf" srcId="{55BB13CB-51DE-42FC-98F7-20CF3AAC0AEC}" destId="{AA39F175-A25C-4B1B-92B8-10C1AB065051}" srcOrd="1" destOrd="0" presId="urn:microsoft.com/office/officeart/2005/8/layout/process1"/>
    <dgm:cxn modelId="{13EFB293-9546-4118-AF5D-F43542E72BF0}" type="presParOf" srcId="{AA39F175-A25C-4B1B-92B8-10C1AB065051}" destId="{8AB53D7B-275B-433C-A7C8-D4D6A68D4652}" srcOrd="0" destOrd="0" presId="urn:microsoft.com/office/officeart/2005/8/layout/process1"/>
    <dgm:cxn modelId="{7E04F27E-DFBE-4770-B5E9-04607E04346B}" type="presParOf" srcId="{55BB13CB-51DE-42FC-98F7-20CF3AAC0AEC}" destId="{A2115DD2-0BA4-4235-99F0-541A92CAB514}" srcOrd="2" destOrd="0" presId="urn:microsoft.com/office/officeart/2005/8/layout/process1"/>
    <dgm:cxn modelId="{B9BC5426-F68E-474D-A270-536C8CDE8E4B}" type="presParOf" srcId="{55BB13CB-51DE-42FC-98F7-20CF3AAC0AEC}" destId="{7EC82565-C00B-4E0D-A0D4-BB0F665E9AA3}" srcOrd="3" destOrd="0" presId="urn:microsoft.com/office/officeart/2005/8/layout/process1"/>
    <dgm:cxn modelId="{181A37D7-C8AC-4DA6-82B4-22FAEB12EDB7}" type="presParOf" srcId="{7EC82565-C00B-4E0D-A0D4-BB0F665E9AA3}" destId="{79CEF362-E789-4523-B759-00AEA8EE8BEF}" srcOrd="0" destOrd="0" presId="urn:microsoft.com/office/officeart/2005/8/layout/process1"/>
    <dgm:cxn modelId="{BD5EE816-EEC0-4C06-AB57-FEF30939BFE4}" type="presParOf" srcId="{55BB13CB-51DE-42FC-98F7-20CF3AAC0AEC}" destId="{6383A115-E2F4-498A-84C3-6DA0A9974F4A}" srcOrd="4" destOrd="0" presId="urn:microsoft.com/office/officeart/2005/8/layout/process1"/>
    <dgm:cxn modelId="{D3A00442-9DF4-4549-8724-26213CECB890}" type="presParOf" srcId="{55BB13CB-51DE-42FC-98F7-20CF3AAC0AEC}" destId="{67792B44-0F04-40D8-91A9-06AB28F15FCF}" srcOrd="5" destOrd="0" presId="urn:microsoft.com/office/officeart/2005/8/layout/process1"/>
    <dgm:cxn modelId="{D931E360-8425-40D1-89FE-15A09F79F89C}" type="presParOf" srcId="{67792B44-0F04-40D8-91A9-06AB28F15FCF}" destId="{CBD43BD4-475D-4D6D-9B4D-71652D1B9A27}" srcOrd="0" destOrd="0" presId="urn:microsoft.com/office/officeart/2005/8/layout/process1"/>
    <dgm:cxn modelId="{D8FC971C-1D1E-4422-8B77-4B4F9410F406}" type="presParOf" srcId="{55BB13CB-51DE-42FC-98F7-20CF3AAC0AEC}" destId="{45426CEA-2ECC-4A1F-AC20-21226B33C306}"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36C697-500E-4301-8B0D-A2AF52EB6F92}" type="doc">
      <dgm:prSet loTypeId="urn:microsoft.com/office/officeart/2005/8/layout/target3" loCatId="relationship" qsTypeId="urn:microsoft.com/office/officeart/2005/8/quickstyle/simple1#7" qsCatId="simple" csTypeId="urn:microsoft.com/office/officeart/2005/8/colors/accent1_2#8" csCatId="accent1" phldr="1"/>
      <dgm:spPr/>
      <dgm:t>
        <a:bodyPr/>
        <a:lstStyle/>
        <a:p>
          <a:endParaRPr lang="ru-RU"/>
        </a:p>
      </dgm:t>
    </dgm:pt>
    <dgm:pt modelId="{B0BF3C27-1D8D-4A3E-9D14-D98E1875FA7F}">
      <dgm:prSet/>
      <dgm:spPr/>
      <dgm:t>
        <a:bodyPr/>
        <a:lstStyle/>
        <a:p>
          <a:pPr rtl="0"/>
          <a:r>
            <a:rPr lang="ru-RU" dirty="0" smtClean="0"/>
            <a:t>Размещено более 1000 информационных материалов на сайте Уполномоченного</a:t>
          </a:r>
          <a:endParaRPr lang="ru-RU" dirty="0"/>
        </a:p>
      </dgm:t>
    </dgm:pt>
    <dgm:pt modelId="{333A82D5-EB2E-484E-B0E1-0CE2FBD77B53}" type="parTrans" cxnId="{FDAFFDE0-1195-4759-99A3-A908470CA9F5}">
      <dgm:prSet/>
      <dgm:spPr/>
      <dgm:t>
        <a:bodyPr/>
        <a:lstStyle/>
        <a:p>
          <a:endParaRPr lang="ru-RU"/>
        </a:p>
      </dgm:t>
    </dgm:pt>
    <dgm:pt modelId="{9570742B-5307-4C2D-A9B2-CF77A15437CF}" type="sibTrans" cxnId="{FDAFFDE0-1195-4759-99A3-A908470CA9F5}">
      <dgm:prSet/>
      <dgm:spPr/>
      <dgm:t>
        <a:bodyPr/>
        <a:lstStyle/>
        <a:p>
          <a:endParaRPr lang="ru-RU"/>
        </a:p>
      </dgm:t>
    </dgm:pt>
    <dgm:pt modelId="{95DEAC5F-4E77-4BC5-B0C6-F1B9967DFE56}">
      <dgm:prSet/>
      <dgm:spPr/>
      <dgm:t>
        <a:bodyPr/>
        <a:lstStyle/>
        <a:p>
          <a:pPr rtl="0"/>
          <a:r>
            <a:rPr lang="ru-RU" dirty="0" smtClean="0"/>
            <a:t>Более 330 публикаций об Уполномоченном в различных средствах массовой информации</a:t>
          </a:r>
          <a:endParaRPr lang="ru-RU" dirty="0"/>
        </a:p>
      </dgm:t>
    </dgm:pt>
    <dgm:pt modelId="{B7A73012-5919-4863-99CF-D7ED8822E9BE}" type="parTrans" cxnId="{AEC12B43-DAB2-43E2-9AF3-208196FED597}">
      <dgm:prSet/>
      <dgm:spPr/>
      <dgm:t>
        <a:bodyPr/>
        <a:lstStyle/>
        <a:p>
          <a:endParaRPr lang="ru-RU"/>
        </a:p>
      </dgm:t>
    </dgm:pt>
    <dgm:pt modelId="{557538F1-5C82-4C0A-94C0-54BA91DA4465}" type="sibTrans" cxnId="{AEC12B43-DAB2-43E2-9AF3-208196FED597}">
      <dgm:prSet/>
      <dgm:spPr/>
      <dgm:t>
        <a:bodyPr/>
        <a:lstStyle/>
        <a:p>
          <a:endParaRPr lang="ru-RU"/>
        </a:p>
      </dgm:t>
    </dgm:pt>
    <dgm:pt modelId="{50C5293D-2C1D-4E57-A9C8-1592C5DD5D2C}">
      <dgm:prSet/>
      <dgm:spPr/>
      <dgm:t>
        <a:bodyPr/>
        <a:lstStyle/>
        <a:p>
          <a:pPr rtl="0"/>
          <a:r>
            <a:rPr lang="ru-RU" smtClean="0"/>
            <a:t>Выступления на телевидении и радио </a:t>
          </a:r>
          <a:endParaRPr lang="ru-RU"/>
        </a:p>
      </dgm:t>
    </dgm:pt>
    <dgm:pt modelId="{D4D99D7C-30BF-4B37-ACF0-605BCE66CB1C}" type="parTrans" cxnId="{AB643F29-FCF7-418A-B8CB-D3C935B556D1}">
      <dgm:prSet/>
      <dgm:spPr/>
      <dgm:t>
        <a:bodyPr/>
        <a:lstStyle/>
        <a:p>
          <a:endParaRPr lang="ru-RU"/>
        </a:p>
      </dgm:t>
    </dgm:pt>
    <dgm:pt modelId="{92602515-B792-470A-8E0F-C5F8625E2CF8}" type="sibTrans" cxnId="{AB643F29-FCF7-418A-B8CB-D3C935B556D1}">
      <dgm:prSet/>
      <dgm:spPr/>
      <dgm:t>
        <a:bodyPr/>
        <a:lstStyle/>
        <a:p>
          <a:endParaRPr lang="ru-RU"/>
        </a:p>
      </dgm:t>
    </dgm:pt>
    <dgm:pt modelId="{28F687E0-AD22-4D72-8485-C1BEBDD0E52B}">
      <dgm:prSet/>
      <dgm:spPr/>
      <dgm:t>
        <a:bodyPr/>
        <a:lstStyle/>
        <a:p>
          <a:pPr rtl="0"/>
          <a:r>
            <a:rPr lang="ru-RU" dirty="0" smtClean="0">
              <a:solidFill>
                <a:srgbClr val="FF0000"/>
              </a:solidFill>
            </a:rPr>
            <a:t>Впервые</a:t>
          </a:r>
          <a:r>
            <a:rPr lang="ru-RU" dirty="0" smtClean="0"/>
            <a:t> Уполномоченный приняла участие в программе «</a:t>
          </a:r>
          <a:r>
            <a:rPr lang="ru-RU" dirty="0" err="1" smtClean="0"/>
            <a:t>ОТРажение</a:t>
          </a:r>
          <a:r>
            <a:rPr lang="ru-RU" dirty="0" smtClean="0"/>
            <a:t>» (рубрика «Права человека») на телеканале «Общественное телевидение России» </a:t>
          </a:r>
          <a:endParaRPr lang="ru-RU" dirty="0"/>
        </a:p>
      </dgm:t>
    </dgm:pt>
    <dgm:pt modelId="{B1B4F2A1-052A-41E7-884C-6DE4269A3993}" type="parTrans" cxnId="{9335E56C-3950-44C1-9796-63E9FB19E7AB}">
      <dgm:prSet/>
      <dgm:spPr/>
      <dgm:t>
        <a:bodyPr/>
        <a:lstStyle/>
        <a:p>
          <a:endParaRPr lang="ru-RU"/>
        </a:p>
      </dgm:t>
    </dgm:pt>
    <dgm:pt modelId="{8009604B-06DF-4711-BE7F-3BC9DCAC2359}" type="sibTrans" cxnId="{9335E56C-3950-44C1-9796-63E9FB19E7AB}">
      <dgm:prSet/>
      <dgm:spPr/>
      <dgm:t>
        <a:bodyPr/>
        <a:lstStyle/>
        <a:p>
          <a:endParaRPr lang="ru-RU"/>
        </a:p>
      </dgm:t>
    </dgm:pt>
    <dgm:pt modelId="{690B4171-9CFF-420B-9632-9DF689003A0C}" type="pres">
      <dgm:prSet presAssocID="{3D36C697-500E-4301-8B0D-A2AF52EB6F92}" presName="Name0" presStyleCnt="0">
        <dgm:presLayoutVars>
          <dgm:chMax val="7"/>
          <dgm:dir/>
          <dgm:animLvl val="lvl"/>
          <dgm:resizeHandles val="exact"/>
        </dgm:presLayoutVars>
      </dgm:prSet>
      <dgm:spPr/>
      <dgm:t>
        <a:bodyPr/>
        <a:lstStyle/>
        <a:p>
          <a:endParaRPr lang="ru-RU"/>
        </a:p>
      </dgm:t>
    </dgm:pt>
    <dgm:pt modelId="{E04E32F6-0DFA-4E60-911B-F23BAF0C7DA5}" type="pres">
      <dgm:prSet presAssocID="{B0BF3C27-1D8D-4A3E-9D14-D98E1875FA7F}" presName="circle1" presStyleLbl="node1" presStyleIdx="0" presStyleCnt="4"/>
      <dgm:spPr/>
    </dgm:pt>
    <dgm:pt modelId="{9FF74490-6B1D-471F-BE76-DDB0A280F430}" type="pres">
      <dgm:prSet presAssocID="{B0BF3C27-1D8D-4A3E-9D14-D98E1875FA7F}" presName="space" presStyleCnt="0"/>
      <dgm:spPr/>
    </dgm:pt>
    <dgm:pt modelId="{813BEFE3-09AE-4FF7-A064-BC973113229A}" type="pres">
      <dgm:prSet presAssocID="{B0BF3C27-1D8D-4A3E-9D14-D98E1875FA7F}" presName="rect1" presStyleLbl="alignAcc1" presStyleIdx="0" presStyleCnt="4"/>
      <dgm:spPr/>
      <dgm:t>
        <a:bodyPr/>
        <a:lstStyle/>
        <a:p>
          <a:endParaRPr lang="ru-RU"/>
        </a:p>
      </dgm:t>
    </dgm:pt>
    <dgm:pt modelId="{99CB87E4-F8E5-47C2-9F3D-0753D703FFF8}" type="pres">
      <dgm:prSet presAssocID="{95DEAC5F-4E77-4BC5-B0C6-F1B9967DFE56}" presName="vertSpace2" presStyleLbl="node1" presStyleIdx="0" presStyleCnt="4"/>
      <dgm:spPr/>
    </dgm:pt>
    <dgm:pt modelId="{1FF1F8B7-2200-417B-8E49-3468DD3B6D11}" type="pres">
      <dgm:prSet presAssocID="{95DEAC5F-4E77-4BC5-B0C6-F1B9967DFE56}" presName="circle2" presStyleLbl="node1" presStyleIdx="1" presStyleCnt="4"/>
      <dgm:spPr/>
    </dgm:pt>
    <dgm:pt modelId="{EAE0F6D7-CF85-4DEC-9D3E-C4340EF238B6}" type="pres">
      <dgm:prSet presAssocID="{95DEAC5F-4E77-4BC5-B0C6-F1B9967DFE56}" presName="rect2" presStyleLbl="alignAcc1" presStyleIdx="1" presStyleCnt="4"/>
      <dgm:spPr/>
      <dgm:t>
        <a:bodyPr/>
        <a:lstStyle/>
        <a:p>
          <a:endParaRPr lang="ru-RU"/>
        </a:p>
      </dgm:t>
    </dgm:pt>
    <dgm:pt modelId="{0874F282-60E7-4EEC-AE1A-A9247E373524}" type="pres">
      <dgm:prSet presAssocID="{50C5293D-2C1D-4E57-A9C8-1592C5DD5D2C}" presName="vertSpace3" presStyleLbl="node1" presStyleIdx="1" presStyleCnt="4"/>
      <dgm:spPr/>
    </dgm:pt>
    <dgm:pt modelId="{ED161CBA-D514-43AC-A86A-95AD9116B114}" type="pres">
      <dgm:prSet presAssocID="{50C5293D-2C1D-4E57-A9C8-1592C5DD5D2C}" presName="circle3" presStyleLbl="node1" presStyleIdx="2" presStyleCnt="4"/>
      <dgm:spPr/>
    </dgm:pt>
    <dgm:pt modelId="{10B48D96-2F26-40CF-B619-E7C6B34DD999}" type="pres">
      <dgm:prSet presAssocID="{50C5293D-2C1D-4E57-A9C8-1592C5DD5D2C}" presName="rect3" presStyleLbl="alignAcc1" presStyleIdx="2" presStyleCnt="4"/>
      <dgm:spPr/>
      <dgm:t>
        <a:bodyPr/>
        <a:lstStyle/>
        <a:p>
          <a:endParaRPr lang="ru-RU"/>
        </a:p>
      </dgm:t>
    </dgm:pt>
    <dgm:pt modelId="{E5671B3A-277E-45E1-9DD4-29AC4CF43C16}" type="pres">
      <dgm:prSet presAssocID="{28F687E0-AD22-4D72-8485-C1BEBDD0E52B}" presName="vertSpace4" presStyleLbl="node1" presStyleIdx="2" presStyleCnt="4"/>
      <dgm:spPr/>
    </dgm:pt>
    <dgm:pt modelId="{2D775570-1025-432B-8213-A2ADAE8FE528}" type="pres">
      <dgm:prSet presAssocID="{28F687E0-AD22-4D72-8485-C1BEBDD0E52B}" presName="circle4" presStyleLbl="node1" presStyleIdx="3" presStyleCnt="4"/>
      <dgm:spPr/>
    </dgm:pt>
    <dgm:pt modelId="{A53CF4C3-A7F2-4B4C-8127-F9B829E45E77}" type="pres">
      <dgm:prSet presAssocID="{28F687E0-AD22-4D72-8485-C1BEBDD0E52B}" presName="rect4" presStyleLbl="alignAcc1" presStyleIdx="3" presStyleCnt="4"/>
      <dgm:spPr/>
      <dgm:t>
        <a:bodyPr/>
        <a:lstStyle/>
        <a:p>
          <a:endParaRPr lang="ru-RU"/>
        </a:p>
      </dgm:t>
    </dgm:pt>
    <dgm:pt modelId="{2F7FD94B-10A9-4257-8DD9-219319649D61}" type="pres">
      <dgm:prSet presAssocID="{B0BF3C27-1D8D-4A3E-9D14-D98E1875FA7F}" presName="rect1ParTxNoCh" presStyleLbl="alignAcc1" presStyleIdx="3" presStyleCnt="4">
        <dgm:presLayoutVars>
          <dgm:chMax val="1"/>
          <dgm:bulletEnabled val="1"/>
        </dgm:presLayoutVars>
      </dgm:prSet>
      <dgm:spPr/>
      <dgm:t>
        <a:bodyPr/>
        <a:lstStyle/>
        <a:p>
          <a:endParaRPr lang="ru-RU"/>
        </a:p>
      </dgm:t>
    </dgm:pt>
    <dgm:pt modelId="{684300FD-9E66-4404-9C82-F791DFFDE291}" type="pres">
      <dgm:prSet presAssocID="{95DEAC5F-4E77-4BC5-B0C6-F1B9967DFE56}" presName="rect2ParTxNoCh" presStyleLbl="alignAcc1" presStyleIdx="3" presStyleCnt="4">
        <dgm:presLayoutVars>
          <dgm:chMax val="1"/>
          <dgm:bulletEnabled val="1"/>
        </dgm:presLayoutVars>
      </dgm:prSet>
      <dgm:spPr/>
      <dgm:t>
        <a:bodyPr/>
        <a:lstStyle/>
        <a:p>
          <a:endParaRPr lang="ru-RU"/>
        </a:p>
      </dgm:t>
    </dgm:pt>
    <dgm:pt modelId="{419E92FA-DE11-45CA-8831-AB58E73127C9}" type="pres">
      <dgm:prSet presAssocID="{50C5293D-2C1D-4E57-A9C8-1592C5DD5D2C}" presName="rect3ParTxNoCh" presStyleLbl="alignAcc1" presStyleIdx="3" presStyleCnt="4">
        <dgm:presLayoutVars>
          <dgm:chMax val="1"/>
          <dgm:bulletEnabled val="1"/>
        </dgm:presLayoutVars>
      </dgm:prSet>
      <dgm:spPr/>
      <dgm:t>
        <a:bodyPr/>
        <a:lstStyle/>
        <a:p>
          <a:endParaRPr lang="ru-RU"/>
        </a:p>
      </dgm:t>
    </dgm:pt>
    <dgm:pt modelId="{CF5A4750-7AB7-4F4E-ABB8-928E5E04760D}" type="pres">
      <dgm:prSet presAssocID="{28F687E0-AD22-4D72-8485-C1BEBDD0E52B}" presName="rect4ParTxNoCh" presStyleLbl="alignAcc1" presStyleIdx="3" presStyleCnt="4">
        <dgm:presLayoutVars>
          <dgm:chMax val="1"/>
          <dgm:bulletEnabled val="1"/>
        </dgm:presLayoutVars>
      </dgm:prSet>
      <dgm:spPr/>
      <dgm:t>
        <a:bodyPr/>
        <a:lstStyle/>
        <a:p>
          <a:endParaRPr lang="ru-RU"/>
        </a:p>
      </dgm:t>
    </dgm:pt>
  </dgm:ptLst>
  <dgm:cxnLst>
    <dgm:cxn modelId="{AB643F29-FCF7-418A-B8CB-D3C935B556D1}" srcId="{3D36C697-500E-4301-8B0D-A2AF52EB6F92}" destId="{50C5293D-2C1D-4E57-A9C8-1592C5DD5D2C}" srcOrd="2" destOrd="0" parTransId="{D4D99D7C-30BF-4B37-ACF0-605BCE66CB1C}" sibTransId="{92602515-B792-470A-8E0F-C5F8625E2CF8}"/>
    <dgm:cxn modelId="{9D37196A-376E-4CE7-A32E-F15FFDF95CA6}" type="presOf" srcId="{28F687E0-AD22-4D72-8485-C1BEBDD0E52B}" destId="{A53CF4C3-A7F2-4B4C-8127-F9B829E45E77}" srcOrd="0" destOrd="0" presId="urn:microsoft.com/office/officeart/2005/8/layout/target3"/>
    <dgm:cxn modelId="{9335E56C-3950-44C1-9796-63E9FB19E7AB}" srcId="{3D36C697-500E-4301-8B0D-A2AF52EB6F92}" destId="{28F687E0-AD22-4D72-8485-C1BEBDD0E52B}" srcOrd="3" destOrd="0" parTransId="{B1B4F2A1-052A-41E7-884C-6DE4269A3993}" sibTransId="{8009604B-06DF-4711-BE7F-3BC9DCAC2359}"/>
    <dgm:cxn modelId="{61AA9AA7-6932-4DBF-8E6C-218BB615502E}" type="presOf" srcId="{B0BF3C27-1D8D-4A3E-9D14-D98E1875FA7F}" destId="{813BEFE3-09AE-4FF7-A064-BC973113229A}" srcOrd="0" destOrd="0" presId="urn:microsoft.com/office/officeart/2005/8/layout/target3"/>
    <dgm:cxn modelId="{BE653CF9-33F4-4EE2-9DC3-C79CD04A50E9}" type="presOf" srcId="{28F687E0-AD22-4D72-8485-C1BEBDD0E52B}" destId="{CF5A4750-7AB7-4F4E-ABB8-928E5E04760D}" srcOrd="1" destOrd="0" presId="urn:microsoft.com/office/officeart/2005/8/layout/target3"/>
    <dgm:cxn modelId="{2D76DC87-32AF-4EA5-B33F-F18E6915BB11}" type="presOf" srcId="{B0BF3C27-1D8D-4A3E-9D14-D98E1875FA7F}" destId="{2F7FD94B-10A9-4257-8DD9-219319649D61}" srcOrd="1" destOrd="0" presId="urn:microsoft.com/office/officeart/2005/8/layout/target3"/>
    <dgm:cxn modelId="{D82E02B2-315A-4D0C-B199-970A5777E803}" type="presOf" srcId="{3D36C697-500E-4301-8B0D-A2AF52EB6F92}" destId="{690B4171-9CFF-420B-9632-9DF689003A0C}" srcOrd="0" destOrd="0" presId="urn:microsoft.com/office/officeart/2005/8/layout/target3"/>
    <dgm:cxn modelId="{CD0ADE9F-67BF-45B4-851A-53F78B7D16A5}" type="presOf" srcId="{50C5293D-2C1D-4E57-A9C8-1592C5DD5D2C}" destId="{10B48D96-2F26-40CF-B619-E7C6B34DD999}" srcOrd="0" destOrd="0" presId="urn:microsoft.com/office/officeart/2005/8/layout/target3"/>
    <dgm:cxn modelId="{88FDEBFF-AAD2-4F80-974B-F8F3ABC55C21}" type="presOf" srcId="{50C5293D-2C1D-4E57-A9C8-1592C5DD5D2C}" destId="{419E92FA-DE11-45CA-8831-AB58E73127C9}" srcOrd="1" destOrd="0" presId="urn:microsoft.com/office/officeart/2005/8/layout/target3"/>
    <dgm:cxn modelId="{FDAFFDE0-1195-4759-99A3-A908470CA9F5}" srcId="{3D36C697-500E-4301-8B0D-A2AF52EB6F92}" destId="{B0BF3C27-1D8D-4A3E-9D14-D98E1875FA7F}" srcOrd="0" destOrd="0" parTransId="{333A82D5-EB2E-484E-B0E1-0CE2FBD77B53}" sibTransId="{9570742B-5307-4C2D-A9B2-CF77A15437CF}"/>
    <dgm:cxn modelId="{AEC12B43-DAB2-43E2-9AF3-208196FED597}" srcId="{3D36C697-500E-4301-8B0D-A2AF52EB6F92}" destId="{95DEAC5F-4E77-4BC5-B0C6-F1B9967DFE56}" srcOrd="1" destOrd="0" parTransId="{B7A73012-5919-4863-99CF-D7ED8822E9BE}" sibTransId="{557538F1-5C82-4C0A-94C0-54BA91DA4465}"/>
    <dgm:cxn modelId="{91D49DCB-B839-4897-8544-77AF2F80B4A0}" type="presOf" srcId="{95DEAC5F-4E77-4BC5-B0C6-F1B9967DFE56}" destId="{EAE0F6D7-CF85-4DEC-9D3E-C4340EF238B6}" srcOrd="0" destOrd="0" presId="urn:microsoft.com/office/officeart/2005/8/layout/target3"/>
    <dgm:cxn modelId="{506D2AE8-0E3A-4FB9-AC5D-2F859E3557B2}" type="presOf" srcId="{95DEAC5F-4E77-4BC5-B0C6-F1B9967DFE56}" destId="{684300FD-9E66-4404-9C82-F791DFFDE291}" srcOrd="1" destOrd="0" presId="urn:microsoft.com/office/officeart/2005/8/layout/target3"/>
    <dgm:cxn modelId="{36734C0F-8FEC-4E72-8370-DA398343F301}" type="presParOf" srcId="{690B4171-9CFF-420B-9632-9DF689003A0C}" destId="{E04E32F6-0DFA-4E60-911B-F23BAF0C7DA5}" srcOrd="0" destOrd="0" presId="urn:microsoft.com/office/officeart/2005/8/layout/target3"/>
    <dgm:cxn modelId="{D231D9E9-A97B-430F-B2C5-CC3CC1203241}" type="presParOf" srcId="{690B4171-9CFF-420B-9632-9DF689003A0C}" destId="{9FF74490-6B1D-471F-BE76-DDB0A280F430}" srcOrd="1" destOrd="0" presId="urn:microsoft.com/office/officeart/2005/8/layout/target3"/>
    <dgm:cxn modelId="{A9A49693-4FAB-4A7D-B476-A617DCB97C05}" type="presParOf" srcId="{690B4171-9CFF-420B-9632-9DF689003A0C}" destId="{813BEFE3-09AE-4FF7-A064-BC973113229A}" srcOrd="2" destOrd="0" presId="urn:microsoft.com/office/officeart/2005/8/layout/target3"/>
    <dgm:cxn modelId="{6002DE9F-586A-4714-B86B-C8958A10C4F5}" type="presParOf" srcId="{690B4171-9CFF-420B-9632-9DF689003A0C}" destId="{99CB87E4-F8E5-47C2-9F3D-0753D703FFF8}" srcOrd="3" destOrd="0" presId="urn:microsoft.com/office/officeart/2005/8/layout/target3"/>
    <dgm:cxn modelId="{8278F73A-EB49-4BDF-B7CE-5964D5A5D700}" type="presParOf" srcId="{690B4171-9CFF-420B-9632-9DF689003A0C}" destId="{1FF1F8B7-2200-417B-8E49-3468DD3B6D11}" srcOrd="4" destOrd="0" presId="urn:microsoft.com/office/officeart/2005/8/layout/target3"/>
    <dgm:cxn modelId="{B6C34734-D4C4-4CEA-8FFD-B801FFE0CAB2}" type="presParOf" srcId="{690B4171-9CFF-420B-9632-9DF689003A0C}" destId="{EAE0F6D7-CF85-4DEC-9D3E-C4340EF238B6}" srcOrd="5" destOrd="0" presId="urn:microsoft.com/office/officeart/2005/8/layout/target3"/>
    <dgm:cxn modelId="{89781047-9952-4C55-8E82-F125EFE8A39A}" type="presParOf" srcId="{690B4171-9CFF-420B-9632-9DF689003A0C}" destId="{0874F282-60E7-4EEC-AE1A-A9247E373524}" srcOrd="6" destOrd="0" presId="urn:microsoft.com/office/officeart/2005/8/layout/target3"/>
    <dgm:cxn modelId="{0514E70D-0915-4CEE-AF24-A62369867635}" type="presParOf" srcId="{690B4171-9CFF-420B-9632-9DF689003A0C}" destId="{ED161CBA-D514-43AC-A86A-95AD9116B114}" srcOrd="7" destOrd="0" presId="urn:microsoft.com/office/officeart/2005/8/layout/target3"/>
    <dgm:cxn modelId="{627E5700-8831-45BE-8921-E0AB999531A3}" type="presParOf" srcId="{690B4171-9CFF-420B-9632-9DF689003A0C}" destId="{10B48D96-2F26-40CF-B619-E7C6B34DD999}" srcOrd="8" destOrd="0" presId="urn:microsoft.com/office/officeart/2005/8/layout/target3"/>
    <dgm:cxn modelId="{7428A5E1-113B-457C-B2A0-606CE7FA53C0}" type="presParOf" srcId="{690B4171-9CFF-420B-9632-9DF689003A0C}" destId="{E5671B3A-277E-45E1-9DD4-29AC4CF43C16}" srcOrd="9" destOrd="0" presId="urn:microsoft.com/office/officeart/2005/8/layout/target3"/>
    <dgm:cxn modelId="{71EAC9D5-0093-4622-B9A3-6F55603D250D}" type="presParOf" srcId="{690B4171-9CFF-420B-9632-9DF689003A0C}" destId="{2D775570-1025-432B-8213-A2ADAE8FE528}" srcOrd="10" destOrd="0" presId="urn:microsoft.com/office/officeart/2005/8/layout/target3"/>
    <dgm:cxn modelId="{D9EA6D71-001C-4A04-A699-67E38DEFE011}" type="presParOf" srcId="{690B4171-9CFF-420B-9632-9DF689003A0C}" destId="{A53CF4C3-A7F2-4B4C-8127-F9B829E45E77}" srcOrd="11" destOrd="0" presId="urn:microsoft.com/office/officeart/2005/8/layout/target3"/>
    <dgm:cxn modelId="{8F231981-B526-49BF-AEFB-F95F1A8300A7}" type="presParOf" srcId="{690B4171-9CFF-420B-9632-9DF689003A0C}" destId="{2F7FD94B-10A9-4257-8DD9-219319649D61}" srcOrd="12" destOrd="0" presId="urn:microsoft.com/office/officeart/2005/8/layout/target3"/>
    <dgm:cxn modelId="{FA3A16AB-1648-4727-AB9A-D0CDEAD29DC8}" type="presParOf" srcId="{690B4171-9CFF-420B-9632-9DF689003A0C}" destId="{684300FD-9E66-4404-9C82-F791DFFDE291}" srcOrd="13" destOrd="0" presId="urn:microsoft.com/office/officeart/2005/8/layout/target3"/>
    <dgm:cxn modelId="{B83CEB01-2027-45E9-AD2E-BD8AE6A39A13}" type="presParOf" srcId="{690B4171-9CFF-420B-9632-9DF689003A0C}" destId="{419E92FA-DE11-45CA-8831-AB58E73127C9}" srcOrd="14" destOrd="0" presId="urn:microsoft.com/office/officeart/2005/8/layout/target3"/>
    <dgm:cxn modelId="{009ACDCF-0C67-4674-83B0-923506DF0292}" type="presParOf" srcId="{690B4171-9CFF-420B-9632-9DF689003A0C}" destId="{CF5A4750-7AB7-4F4E-ABB8-928E5E04760D}" srcOrd="15"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4CEFAC-8F5E-4720-8DDD-AB0A0F84F64E}" type="doc">
      <dgm:prSet loTypeId="urn:microsoft.com/office/officeart/2005/8/layout/matrix3" loCatId="matrix" qsTypeId="urn:microsoft.com/office/officeart/2005/8/quickstyle/simple5" qsCatId="simple" csTypeId="urn:microsoft.com/office/officeart/2005/8/colors/accent1_2#9" csCatId="accent1" phldr="1"/>
      <dgm:spPr/>
      <dgm:t>
        <a:bodyPr/>
        <a:lstStyle/>
        <a:p>
          <a:endParaRPr lang="ru-RU"/>
        </a:p>
      </dgm:t>
    </dgm:pt>
    <dgm:pt modelId="{523FE52A-8097-4F57-848B-361CF7A98FEF}">
      <dgm:prSet phldrT="[Текст]"/>
      <dgm:spPr/>
      <dgm:t>
        <a:bodyPr/>
        <a:lstStyle/>
        <a:p>
          <a:r>
            <a:rPr lang="ru-RU" dirty="0" smtClean="0"/>
            <a:t>Личные приемы, онлайн-консультации посредством постоянной рубрики на сайте </a:t>
          </a:r>
          <a:r>
            <a:rPr lang="en-US" dirty="0" smtClean="0"/>
            <a:t>www.arhlib.ru</a:t>
          </a:r>
          <a:endParaRPr lang="ru-RU" dirty="0"/>
        </a:p>
      </dgm:t>
    </dgm:pt>
    <dgm:pt modelId="{7B1EBD4A-2127-4964-BE55-CF055247EFD3}" type="parTrans" cxnId="{E6BEB371-20B7-4717-B619-4D1DCF5B0EC4}">
      <dgm:prSet/>
      <dgm:spPr/>
      <dgm:t>
        <a:bodyPr/>
        <a:lstStyle/>
        <a:p>
          <a:endParaRPr lang="ru-RU"/>
        </a:p>
      </dgm:t>
    </dgm:pt>
    <dgm:pt modelId="{DC379263-1C24-4BBF-BB44-1527AF10C455}" type="sibTrans" cxnId="{E6BEB371-20B7-4717-B619-4D1DCF5B0EC4}">
      <dgm:prSet/>
      <dgm:spPr/>
      <dgm:t>
        <a:bodyPr/>
        <a:lstStyle/>
        <a:p>
          <a:endParaRPr lang="ru-RU"/>
        </a:p>
      </dgm:t>
    </dgm:pt>
    <dgm:pt modelId="{19C2FD8A-EF01-4CF0-96A8-000E0697C2B6}">
      <dgm:prSet phldrT="[Текст]"/>
      <dgm:spPr/>
      <dgm:t>
        <a:bodyPr/>
        <a:lstStyle/>
        <a:p>
          <a:r>
            <a:rPr lang="ru-RU" dirty="0" smtClean="0"/>
            <a:t>Выездные приемы</a:t>
          </a:r>
          <a:endParaRPr lang="ru-RU" dirty="0"/>
        </a:p>
      </dgm:t>
    </dgm:pt>
    <dgm:pt modelId="{658156F3-7897-4F6D-9478-4E213DFA9EEB}" type="parTrans" cxnId="{C31D4C15-8ABD-4F12-BB16-A8684A629B9D}">
      <dgm:prSet/>
      <dgm:spPr/>
      <dgm:t>
        <a:bodyPr/>
        <a:lstStyle/>
        <a:p>
          <a:endParaRPr lang="ru-RU"/>
        </a:p>
      </dgm:t>
    </dgm:pt>
    <dgm:pt modelId="{686427BD-F88A-4031-AC49-060076960F7F}" type="sibTrans" cxnId="{C31D4C15-8ABD-4F12-BB16-A8684A629B9D}">
      <dgm:prSet/>
      <dgm:spPr/>
      <dgm:t>
        <a:bodyPr/>
        <a:lstStyle/>
        <a:p>
          <a:endParaRPr lang="ru-RU"/>
        </a:p>
      </dgm:t>
    </dgm:pt>
    <dgm:pt modelId="{0773E09D-93B9-4414-848A-7E832C7EBA2A}">
      <dgm:prSet phldrT="[Текст]"/>
      <dgm:spPr/>
      <dgm:t>
        <a:bodyPr/>
        <a:lstStyle/>
        <a:p>
          <a:r>
            <a:rPr lang="ru-RU" dirty="0" smtClean="0"/>
            <a:t>Совместные приемы Уполномоченного и руководителей органов власти, общественных объединений</a:t>
          </a:r>
          <a:endParaRPr lang="ru-RU" dirty="0"/>
        </a:p>
      </dgm:t>
    </dgm:pt>
    <dgm:pt modelId="{21023992-3194-4BA6-9A7D-16943CAEAF06}" type="parTrans" cxnId="{314F9EEC-4910-46E3-BBC1-B32E0E4EC4D1}">
      <dgm:prSet/>
      <dgm:spPr/>
      <dgm:t>
        <a:bodyPr/>
        <a:lstStyle/>
        <a:p>
          <a:endParaRPr lang="ru-RU"/>
        </a:p>
      </dgm:t>
    </dgm:pt>
    <dgm:pt modelId="{A0CA0E1F-B778-4B10-903A-3DDEC244AB53}" type="sibTrans" cxnId="{314F9EEC-4910-46E3-BBC1-B32E0E4EC4D1}">
      <dgm:prSet/>
      <dgm:spPr/>
      <dgm:t>
        <a:bodyPr/>
        <a:lstStyle/>
        <a:p>
          <a:endParaRPr lang="ru-RU"/>
        </a:p>
      </dgm:t>
    </dgm:pt>
    <dgm:pt modelId="{02E69592-E25D-4FC2-824C-A360D4D3F82A}">
      <dgm:prSet phldrT="[Текст]"/>
      <dgm:spPr/>
      <dgm:t>
        <a:bodyPr/>
        <a:lstStyle/>
        <a:p>
          <a:r>
            <a:rPr lang="ru-RU" dirty="0" smtClean="0"/>
            <a:t>Личные приемы в рамках проекта «День правовой помощи»</a:t>
          </a:r>
          <a:endParaRPr lang="ru-RU" dirty="0"/>
        </a:p>
      </dgm:t>
    </dgm:pt>
    <dgm:pt modelId="{54487E1E-FEBB-4584-9045-457AD8554AA1}" type="parTrans" cxnId="{0C6B6EA3-21E0-4229-BC96-8224C8E78AB8}">
      <dgm:prSet/>
      <dgm:spPr/>
      <dgm:t>
        <a:bodyPr/>
        <a:lstStyle/>
        <a:p>
          <a:endParaRPr lang="ru-RU"/>
        </a:p>
      </dgm:t>
    </dgm:pt>
    <dgm:pt modelId="{F55489B6-F496-4EA4-BF63-4B02F6BF7147}" type="sibTrans" cxnId="{0C6B6EA3-21E0-4229-BC96-8224C8E78AB8}">
      <dgm:prSet/>
      <dgm:spPr/>
      <dgm:t>
        <a:bodyPr/>
        <a:lstStyle/>
        <a:p>
          <a:endParaRPr lang="ru-RU"/>
        </a:p>
      </dgm:t>
    </dgm:pt>
    <dgm:pt modelId="{5D4052AC-63E3-4E66-ABFE-4B75A967D15B}" type="pres">
      <dgm:prSet presAssocID="{D64CEFAC-8F5E-4720-8DDD-AB0A0F84F64E}" presName="matrix" presStyleCnt="0">
        <dgm:presLayoutVars>
          <dgm:chMax val="1"/>
          <dgm:dir/>
          <dgm:resizeHandles val="exact"/>
        </dgm:presLayoutVars>
      </dgm:prSet>
      <dgm:spPr/>
      <dgm:t>
        <a:bodyPr/>
        <a:lstStyle/>
        <a:p>
          <a:endParaRPr lang="ru-RU"/>
        </a:p>
      </dgm:t>
    </dgm:pt>
    <dgm:pt modelId="{1287898C-727F-4E3B-8612-B7A02EFF7081}" type="pres">
      <dgm:prSet presAssocID="{D64CEFAC-8F5E-4720-8DDD-AB0A0F84F64E}" presName="diamond" presStyleLbl="bgShp" presStyleIdx="0" presStyleCnt="1"/>
      <dgm:spPr/>
    </dgm:pt>
    <dgm:pt modelId="{E91FF7AC-4279-4A14-9F29-CF56AB954739}" type="pres">
      <dgm:prSet presAssocID="{D64CEFAC-8F5E-4720-8DDD-AB0A0F84F64E}" presName="quad1" presStyleLbl="node1" presStyleIdx="0" presStyleCnt="4">
        <dgm:presLayoutVars>
          <dgm:chMax val="0"/>
          <dgm:chPref val="0"/>
          <dgm:bulletEnabled val="1"/>
        </dgm:presLayoutVars>
      </dgm:prSet>
      <dgm:spPr/>
      <dgm:t>
        <a:bodyPr/>
        <a:lstStyle/>
        <a:p>
          <a:endParaRPr lang="ru-RU"/>
        </a:p>
      </dgm:t>
    </dgm:pt>
    <dgm:pt modelId="{E66ABCF3-3798-40CC-B713-CC92CE9FA740}" type="pres">
      <dgm:prSet presAssocID="{D64CEFAC-8F5E-4720-8DDD-AB0A0F84F64E}" presName="quad2" presStyleLbl="node1" presStyleIdx="1" presStyleCnt="4">
        <dgm:presLayoutVars>
          <dgm:chMax val="0"/>
          <dgm:chPref val="0"/>
          <dgm:bulletEnabled val="1"/>
        </dgm:presLayoutVars>
      </dgm:prSet>
      <dgm:spPr/>
      <dgm:t>
        <a:bodyPr/>
        <a:lstStyle/>
        <a:p>
          <a:endParaRPr lang="ru-RU"/>
        </a:p>
      </dgm:t>
    </dgm:pt>
    <dgm:pt modelId="{CE8DA652-A233-45CE-BC52-171C714C8E94}" type="pres">
      <dgm:prSet presAssocID="{D64CEFAC-8F5E-4720-8DDD-AB0A0F84F64E}" presName="quad3" presStyleLbl="node1" presStyleIdx="2" presStyleCnt="4">
        <dgm:presLayoutVars>
          <dgm:chMax val="0"/>
          <dgm:chPref val="0"/>
          <dgm:bulletEnabled val="1"/>
        </dgm:presLayoutVars>
      </dgm:prSet>
      <dgm:spPr/>
      <dgm:t>
        <a:bodyPr/>
        <a:lstStyle/>
        <a:p>
          <a:endParaRPr lang="ru-RU"/>
        </a:p>
      </dgm:t>
    </dgm:pt>
    <dgm:pt modelId="{E9693480-13F7-4DE0-9D91-B901A9B80EB5}" type="pres">
      <dgm:prSet presAssocID="{D64CEFAC-8F5E-4720-8DDD-AB0A0F84F64E}" presName="quad4" presStyleLbl="node1" presStyleIdx="3" presStyleCnt="4">
        <dgm:presLayoutVars>
          <dgm:chMax val="0"/>
          <dgm:chPref val="0"/>
          <dgm:bulletEnabled val="1"/>
        </dgm:presLayoutVars>
      </dgm:prSet>
      <dgm:spPr/>
      <dgm:t>
        <a:bodyPr/>
        <a:lstStyle/>
        <a:p>
          <a:endParaRPr lang="ru-RU"/>
        </a:p>
      </dgm:t>
    </dgm:pt>
  </dgm:ptLst>
  <dgm:cxnLst>
    <dgm:cxn modelId="{15FFFBF9-3EA6-4041-ABAC-12BD649AE7B7}" type="presOf" srcId="{D64CEFAC-8F5E-4720-8DDD-AB0A0F84F64E}" destId="{5D4052AC-63E3-4E66-ABFE-4B75A967D15B}" srcOrd="0" destOrd="0" presId="urn:microsoft.com/office/officeart/2005/8/layout/matrix3"/>
    <dgm:cxn modelId="{C31D4C15-8ABD-4F12-BB16-A8684A629B9D}" srcId="{D64CEFAC-8F5E-4720-8DDD-AB0A0F84F64E}" destId="{19C2FD8A-EF01-4CF0-96A8-000E0697C2B6}" srcOrd="1" destOrd="0" parTransId="{658156F3-7897-4F6D-9478-4E213DFA9EEB}" sibTransId="{686427BD-F88A-4031-AC49-060076960F7F}"/>
    <dgm:cxn modelId="{5359EA1F-F5D3-4C7B-984E-3684AD7CC667}" type="presOf" srcId="{0773E09D-93B9-4414-848A-7E832C7EBA2A}" destId="{CE8DA652-A233-45CE-BC52-171C714C8E94}" srcOrd="0" destOrd="0" presId="urn:microsoft.com/office/officeart/2005/8/layout/matrix3"/>
    <dgm:cxn modelId="{76117EAE-8114-46F2-9F4B-FAD01997FE9E}" type="presOf" srcId="{02E69592-E25D-4FC2-824C-A360D4D3F82A}" destId="{E9693480-13F7-4DE0-9D91-B901A9B80EB5}" srcOrd="0" destOrd="0" presId="urn:microsoft.com/office/officeart/2005/8/layout/matrix3"/>
    <dgm:cxn modelId="{314F9EEC-4910-46E3-BBC1-B32E0E4EC4D1}" srcId="{D64CEFAC-8F5E-4720-8DDD-AB0A0F84F64E}" destId="{0773E09D-93B9-4414-848A-7E832C7EBA2A}" srcOrd="2" destOrd="0" parTransId="{21023992-3194-4BA6-9A7D-16943CAEAF06}" sibTransId="{A0CA0E1F-B778-4B10-903A-3DDEC244AB53}"/>
    <dgm:cxn modelId="{0C6B6EA3-21E0-4229-BC96-8224C8E78AB8}" srcId="{D64CEFAC-8F5E-4720-8DDD-AB0A0F84F64E}" destId="{02E69592-E25D-4FC2-824C-A360D4D3F82A}" srcOrd="3" destOrd="0" parTransId="{54487E1E-FEBB-4584-9045-457AD8554AA1}" sibTransId="{F55489B6-F496-4EA4-BF63-4B02F6BF7147}"/>
    <dgm:cxn modelId="{E62C3DC0-0ECC-4554-84A2-B226D3D383E5}" type="presOf" srcId="{523FE52A-8097-4F57-848B-361CF7A98FEF}" destId="{E91FF7AC-4279-4A14-9F29-CF56AB954739}" srcOrd="0" destOrd="0" presId="urn:microsoft.com/office/officeart/2005/8/layout/matrix3"/>
    <dgm:cxn modelId="{E6BEB371-20B7-4717-B619-4D1DCF5B0EC4}" srcId="{D64CEFAC-8F5E-4720-8DDD-AB0A0F84F64E}" destId="{523FE52A-8097-4F57-848B-361CF7A98FEF}" srcOrd="0" destOrd="0" parTransId="{7B1EBD4A-2127-4964-BE55-CF055247EFD3}" sibTransId="{DC379263-1C24-4BBF-BB44-1527AF10C455}"/>
    <dgm:cxn modelId="{8D2179DD-DDD7-41E0-A977-FC4C558FACFC}" type="presOf" srcId="{19C2FD8A-EF01-4CF0-96A8-000E0697C2B6}" destId="{E66ABCF3-3798-40CC-B713-CC92CE9FA740}" srcOrd="0" destOrd="0" presId="urn:microsoft.com/office/officeart/2005/8/layout/matrix3"/>
    <dgm:cxn modelId="{D2D77C10-49DC-4B9D-BCDF-014C5FBF1749}" type="presParOf" srcId="{5D4052AC-63E3-4E66-ABFE-4B75A967D15B}" destId="{1287898C-727F-4E3B-8612-B7A02EFF7081}" srcOrd="0" destOrd="0" presId="urn:microsoft.com/office/officeart/2005/8/layout/matrix3"/>
    <dgm:cxn modelId="{36736DF0-D75A-4A23-AA20-3CA84A4A5FA2}" type="presParOf" srcId="{5D4052AC-63E3-4E66-ABFE-4B75A967D15B}" destId="{E91FF7AC-4279-4A14-9F29-CF56AB954739}" srcOrd="1" destOrd="0" presId="urn:microsoft.com/office/officeart/2005/8/layout/matrix3"/>
    <dgm:cxn modelId="{D13C7E0E-786D-4B2A-AE97-C8FAB082571D}" type="presParOf" srcId="{5D4052AC-63E3-4E66-ABFE-4B75A967D15B}" destId="{E66ABCF3-3798-40CC-B713-CC92CE9FA740}" srcOrd="2" destOrd="0" presId="urn:microsoft.com/office/officeart/2005/8/layout/matrix3"/>
    <dgm:cxn modelId="{F13E60C6-8020-4317-9C3A-4B2C2992E239}" type="presParOf" srcId="{5D4052AC-63E3-4E66-ABFE-4B75A967D15B}" destId="{CE8DA652-A233-45CE-BC52-171C714C8E94}" srcOrd="3" destOrd="0" presId="urn:microsoft.com/office/officeart/2005/8/layout/matrix3"/>
    <dgm:cxn modelId="{1F117B2C-3C00-470B-9437-8D0CC32A2983}" type="presParOf" srcId="{5D4052AC-63E3-4E66-ABFE-4B75A967D15B}" destId="{E9693480-13F7-4DE0-9D91-B901A9B80EB5}"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0D1377-FCF5-482E-B869-82D53193ECAF}"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ru-RU"/>
        </a:p>
      </dgm:t>
    </dgm:pt>
    <dgm:pt modelId="{A08A6999-D7FA-4AC3-A573-829F712C1223}">
      <dgm:prSet/>
      <dgm:spPr/>
      <dgm:t>
        <a:bodyPr/>
        <a:lstStyle/>
        <a:p>
          <a:pPr rtl="0"/>
          <a:r>
            <a:rPr lang="ru-RU" baseline="0" dirty="0" smtClean="0">
              <a:solidFill>
                <a:schemeClr val="bg1"/>
              </a:solidFill>
            </a:rPr>
            <a:t>Впервые</a:t>
          </a:r>
          <a:r>
            <a:rPr lang="ru-RU" dirty="0" smtClean="0"/>
            <a:t> был проведен прием в Соловецком филиале </a:t>
          </a:r>
          <a:r>
            <a:rPr lang="ru-RU" dirty="0" err="1" smtClean="0"/>
            <a:t>межпоселенческой</a:t>
          </a:r>
          <a:r>
            <a:rPr lang="ru-RU" dirty="0" smtClean="0"/>
            <a:t> Центральной библиотеки Приморского района</a:t>
          </a:r>
          <a:endParaRPr lang="ru-RU" dirty="0"/>
        </a:p>
      </dgm:t>
    </dgm:pt>
    <dgm:pt modelId="{0F1E1F47-3218-40E2-A073-B3315ACB0A19}" type="parTrans" cxnId="{C83BF7DB-9D3D-4899-800C-01D838A553C1}">
      <dgm:prSet/>
      <dgm:spPr/>
      <dgm:t>
        <a:bodyPr/>
        <a:lstStyle/>
        <a:p>
          <a:endParaRPr lang="ru-RU"/>
        </a:p>
      </dgm:t>
    </dgm:pt>
    <dgm:pt modelId="{4184BF80-63F3-422F-9551-E7C54E02BED2}" type="sibTrans" cxnId="{C83BF7DB-9D3D-4899-800C-01D838A553C1}">
      <dgm:prSet/>
      <dgm:spPr/>
      <dgm:t>
        <a:bodyPr/>
        <a:lstStyle/>
        <a:p>
          <a:endParaRPr lang="ru-RU"/>
        </a:p>
      </dgm:t>
    </dgm:pt>
    <dgm:pt modelId="{F69B6BF1-B2CE-4B78-8389-98154CF83598}" type="pres">
      <dgm:prSet presAssocID="{C90D1377-FCF5-482E-B869-82D53193ECAF}" presName="linear" presStyleCnt="0">
        <dgm:presLayoutVars>
          <dgm:animLvl val="lvl"/>
          <dgm:resizeHandles val="exact"/>
        </dgm:presLayoutVars>
      </dgm:prSet>
      <dgm:spPr/>
      <dgm:t>
        <a:bodyPr/>
        <a:lstStyle/>
        <a:p>
          <a:endParaRPr lang="ru-RU"/>
        </a:p>
      </dgm:t>
    </dgm:pt>
    <dgm:pt modelId="{A8D9AEE7-3D23-4A1D-91CA-97B8073AA840}" type="pres">
      <dgm:prSet presAssocID="{A08A6999-D7FA-4AC3-A573-829F712C1223}" presName="parentText" presStyleLbl="node1" presStyleIdx="0" presStyleCnt="1" custLinFactNeighborY="16333">
        <dgm:presLayoutVars>
          <dgm:chMax val="0"/>
          <dgm:bulletEnabled val="1"/>
        </dgm:presLayoutVars>
      </dgm:prSet>
      <dgm:spPr/>
      <dgm:t>
        <a:bodyPr/>
        <a:lstStyle/>
        <a:p>
          <a:endParaRPr lang="ru-RU"/>
        </a:p>
      </dgm:t>
    </dgm:pt>
  </dgm:ptLst>
  <dgm:cxnLst>
    <dgm:cxn modelId="{D9D616F8-E1F1-4E10-A859-B2397922D7F1}" type="presOf" srcId="{C90D1377-FCF5-482E-B869-82D53193ECAF}" destId="{F69B6BF1-B2CE-4B78-8389-98154CF83598}" srcOrd="0" destOrd="0" presId="urn:microsoft.com/office/officeart/2005/8/layout/vList2"/>
    <dgm:cxn modelId="{810D04D3-CC6A-4AF5-8FCF-65543D747ACB}" type="presOf" srcId="{A08A6999-D7FA-4AC3-A573-829F712C1223}" destId="{A8D9AEE7-3D23-4A1D-91CA-97B8073AA840}" srcOrd="0" destOrd="0" presId="urn:microsoft.com/office/officeart/2005/8/layout/vList2"/>
    <dgm:cxn modelId="{C83BF7DB-9D3D-4899-800C-01D838A553C1}" srcId="{C90D1377-FCF5-482E-B869-82D53193ECAF}" destId="{A08A6999-D7FA-4AC3-A573-829F712C1223}" srcOrd="0" destOrd="0" parTransId="{0F1E1F47-3218-40E2-A073-B3315ACB0A19}" sibTransId="{4184BF80-63F3-422F-9551-E7C54E02BED2}"/>
    <dgm:cxn modelId="{BA8A93F4-3F0B-45D4-A7AE-DAC0274D3C4D}" type="presParOf" srcId="{F69B6BF1-B2CE-4B78-8389-98154CF83598}" destId="{A8D9AEE7-3D23-4A1D-91CA-97B8073AA84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CD0BC9C-8C50-4D07-9581-574DEDEFC052}" type="doc">
      <dgm:prSet loTypeId="urn:microsoft.com/office/officeart/2005/8/layout/vList5" loCatId="list" qsTypeId="urn:microsoft.com/office/officeart/2005/8/quickstyle/simple1#8" qsCatId="simple" csTypeId="urn:microsoft.com/office/officeart/2005/8/colors/accent1_2#10" csCatId="accent1" phldr="1"/>
      <dgm:spPr/>
      <dgm:t>
        <a:bodyPr/>
        <a:lstStyle/>
        <a:p>
          <a:endParaRPr lang="ru-RU"/>
        </a:p>
      </dgm:t>
    </dgm:pt>
    <dgm:pt modelId="{40066D1A-BEA7-4141-B96D-40214C991A50}">
      <dgm:prSet phldrT="[Текст]"/>
      <dgm:spPr/>
      <dgm:t>
        <a:bodyPr/>
        <a:lstStyle/>
        <a:p>
          <a:r>
            <a:rPr lang="ru-RU" b="1" dirty="0" smtClean="0">
              <a:latin typeface="+mn-lt"/>
            </a:rPr>
            <a:t>Брошюры</a:t>
          </a:r>
          <a:endParaRPr lang="ru-RU" b="1" dirty="0">
            <a:latin typeface="+mn-lt"/>
          </a:endParaRPr>
        </a:p>
      </dgm:t>
    </dgm:pt>
    <dgm:pt modelId="{EC45C720-AF17-44D8-8CAA-7E0BDD745D90}" type="parTrans" cxnId="{7DADC5C4-14A5-49A2-91CB-AAAC13E046EB}">
      <dgm:prSet/>
      <dgm:spPr/>
      <dgm:t>
        <a:bodyPr/>
        <a:lstStyle/>
        <a:p>
          <a:endParaRPr lang="ru-RU">
            <a:latin typeface="+mn-lt"/>
          </a:endParaRPr>
        </a:p>
      </dgm:t>
    </dgm:pt>
    <dgm:pt modelId="{6F3C031F-C208-435D-8A11-18477E72283B}" type="sibTrans" cxnId="{7DADC5C4-14A5-49A2-91CB-AAAC13E046EB}">
      <dgm:prSet/>
      <dgm:spPr/>
      <dgm:t>
        <a:bodyPr/>
        <a:lstStyle/>
        <a:p>
          <a:endParaRPr lang="ru-RU">
            <a:latin typeface="+mn-lt"/>
          </a:endParaRPr>
        </a:p>
      </dgm:t>
    </dgm:pt>
    <dgm:pt modelId="{F4AA62E9-5BCA-4C90-8716-CAEA26CCA7F3}">
      <dgm:prSet phldrT="[Текст]" custT="1"/>
      <dgm:spPr/>
      <dgm:t>
        <a:bodyPr/>
        <a:lstStyle/>
        <a:p>
          <a:endParaRPr lang="ru-RU" sz="1000" dirty="0">
            <a:latin typeface="+mn-lt"/>
          </a:endParaRPr>
        </a:p>
      </dgm:t>
    </dgm:pt>
    <dgm:pt modelId="{AF3108A1-F4A0-49E1-8550-3C1FE7ADA33B}" type="parTrans" cxnId="{AE455A97-1451-431C-A693-8A7F6A1791DE}">
      <dgm:prSet/>
      <dgm:spPr/>
      <dgm:t>
        <a:bodyPr/>
        <a:lstStyle/>
        <a:p>
          <a:endParaRPr lang="ru-RU">
            <a:latin typeface="+mn-lt"/>
          </a:endParaRPr>
        </a:p>
      </dgm:t>
    </dgm:pt>
    <dgm:pt modelId="{F8E71CF4-6ECD-4646-AA22-F3EDD430F16A}" type="sibTrans" cxnId="{AE455A97-1451-431C-A693-8A7F6A1791DE}">
      <dgm:prSet/>
      <dgm:spPr/>
      <dgm:t>
        <a:bodyPr/>
        <a:lstStyle/>
        <a:p>
          <a:endParaRPr lang="ru-RU">
            <a:latin typeface="+mn-lt"/>
          </a:endParaRPr>
        </a:p>
      </dgm:t>
    </dgm:pt>
    <dgm:pt modelId="{7CFF6FE2-3598-442F-BB4A-317FEBF0A4E3}">
      <dgm:prSet phldrT="[Текст]" custT="1"/>
      <dgm:spPr/>
      <dgm:t>
        <a:bodyPr/>
        <a:lstStyle/>
        <a:p>
          <a:r>
            <a:rPr lang="ru-RU" sz="1000" dirty="0">
              <a:latin typeface="+mn-lt"/>
            </a:rPr>
            <a:t>«Выборы: информация избирателю»</a:t>
          </a:r>
        </a:p>
      </dgm:t>
    </dgm:pt>
    <dgm:pt modelId="{BF2E5B83-F8E3-4264-8DBA-799585328AD0}" type="parTrans" cxnId="{AC9A0C68-6156-49C5-AA51-1C6DD094A25E}">
      <dgm:prSet/>
      <dgm:spPr/>
      <dgm:t>
        <a:bodyPr/>
        <a:lstStyle/>
        <a:p>
          <a:endParaRPr lang="ru-RU">
            <a:latin typeface="+mn-lt"/>
          </a:endParaRPr>
        </a:p>
      </dgm:t>
    </dgm:pt>
    <dgm:pt modelId="{5290FD75-B2ED-4295-81CE-035C819A57C5}" type="sibTrans" cxnId="{AC9A0C68-6156-49C5-AA51-1C6DD094A25E}">
      <dgm:prSet/>
      <dgm:spPr/>
      <dgm:t>
        <a:bodyPr/>
        <a:lstStyle/>
        <a:p>
          <a:endParaRPr lang="ru-RU">
            <a:latin typeface="+mn-lt"/>
          </a:endParaRPr>
        </a:p>
      </dgm:t>
    </dgm:pt>
    <dgm:pt modelId="{5F16E6C1-053B-4310-BC8F-0961C17C4BE8}">
      <dgm:prSet phldrT="[Текст]"/>
      <dgm:spPr/>
      <dgm:t>
        <a:bodyPr/>
        <a:lstStyle/>
        <a:p>
          <a:r>
            <a:rPr lang="ru-RU" b="1" dirty="0">
              <a:latin typeface="+mn-lt"/>
            </a:rPr>
            <a:t>Буклеты</a:t>
          </a:r>
        </a:p>
      </dgm:t>
    </dgm:pt>
    <dgm:pt modelId="{B365D625-989D-43F5-97F6-0347A6B18AC9}" type="parTrans" cxnId="{824381A0-CF09-4853-A941-2EA616E9BBCA}">
      <dgm:prSet/>
      <dgm:spPr/>
      <dgm:t>
        <a:bodyPr/>
        <a:lstStyle/>
        <a:p>
          <a:endParaRPr lang="ru-RU">
            <a:latin typeface="+mn-lt"/>
          </a:endParaRPr>
        </a:p>
      </dgm:t>
    </dgm:pt>
    <dgm:pt modelId="{917E1179-0BEC-4D05-8D7E-846006E4372E}" type="sibTrans" cxnId="{824381A0-CF09-4853-A941-2EA616E9BBCA}">
      <dgm:prSet/>
      <dgm:spPr/>
      <dgm:t>
        <a:bodyPr/>
        <a:lstStyle/>
        <a:p>
          <a:endParaRPr lang="ru-RU">
            <a:latin typeface="+mn-lt"/>
          </a:endParaRPr>
        </a:p>
      </dgm:t>
    </dgm:pt>
    <dgm:pt modelId="{1EF2BD05-4CDC-4689-B2B8-9EED4E129CBC}">
      <dgm:prSet phldrT="[Текст]" custT="1"/>
      <dgm:spPr/>
      <dgm:t>
        <a:bodyPr/>
        <a:lstStyle/>
        <a:p>
          <a:r>
            <a:rPr lang="ru-RU" sz="1000">
              <a:latin typeface="+mn-lt"/>
            </a:rPr>
            <a:t>«Защита прав потребителей»</a:t>
          </a:r>
        </a:p>
      </dgm:t>
    </dgm:pt>
    <dgm:pt modelId="{198780B3-7F7F-4655-B2BB-0629B0820580}" type="parTrans" cxnId="{42BFB758-D9AD-445E-8199-42F67242EE93}">
      <dgm:prSet/>
      <dgm:spPr/>
      <dgm:t>
        <a:bodyPr/>
        <a:lstStyle/>
        <a:p>
          <a:endParaRPr lang="ru-RU">
            <a:latin typeface="+mn-lt"/>
          </a:endParaRPr>
        </a:p>
      </dgm:t>
    </dgm:pt>
    <dgm:pt modelId="{89A99C05-AF4F-4B6F-B035-A04F9AE19D14}" type="sibTrans" cxnId="{42BFB758-D9AD-445E-8199-42F67242EE93}">
      <dgm:prSet/>
      <dgm:spPr/>
      <dgm:t>
        <a:bodyPr/>
        <a:lstStyle/>
        <a:p>
          <a:endParaRPr lang="ru-RU">
            <a:latin typeface="+mn-lt"/>
          </a:endParaRPr>
        </a:p>
      </dgm:t>
    </dgm:pt>
    <dgm:pt modelId="{0D0BC35A-D65E-46D7-8495-C1FE8B14C956}">
      <dgm:prSet phldrT="[Текст]" custT="1"/>
      <dgm:spPr/>
      <dgm:t>
        <a:bodyPr/>
        <a:lstStyle/>
        <a:p>
          <a:r>
            <a:rPr lang="ru-RU" sz="1000" dirty="0">
              <a:latin typeface="+mn-lt"/>
            </a:rPr>
            <a:t>«Как защитить себя от незаконных действий коллекторов»</a:t>
          </a:r>
        </a:p>
      </dgm:t>
    </dgm:pt>
    <dgm:pt modelId="{6D84AB44-0C09-4F2F-A0DB-54B7C75F7B39}" type="parTrans" cxnId="{9E54E8C8-9884-4845-81C8-CEF27EFC224F}">
      <dgm:prSet/>
      <dgm:spPr/>
      <dgm:t>
        <a:bodyPr/>
        <a:lstStyle/>
        <a:p>
          <a:endParaRPr lang="ru-RU">
            <a:latin typeface="+mn-lt"/>
          </a:endParaRPr>
        </a:p>
      </dgm:t>
    </dgm:pt>
    <dgm:pt modelId="{5C7940F6-720F-4DCB-9B81-9BAD271ADA6D}" type="sibTrans" cxnId="{9E54E8C8-9884-4845-81C8-CEF27EFC224F}">
      <dgm:prSet/>
      <dgm:spPr/>
      <dgm:t>
        <a:bodyPr/>
        <a:lstStyle/>
        <a:p>
          <a:endParaRPr lang="ru-RU">
            <a:latin typeface="+mn-lt"/>
          </a:endParaRPr>
        </a:p>
      </dgm:t>
    </dgm:pt>
    <dgm:pt modelId="{F5A7B94C-7945-4369-B470-BBA0499E2CCE}">
      <dgm:prSet phldrT="[Текст]" custT="1"/>
      <dgm:spPr/>
      <dgm:t>
        <a:bodyPr/>
        <a:lstStyle/>
        <a:p>
          <a:endParaRPr lang="ru-RU" sz="1000" dirty="0">
            <a:latin typeface="+mn-lt"/>
          </a:endParaRPr>
        </a:p>
      </dgm:t>
    </dgm:pt>
    <dgm:pt modelId="{F888E011-538D-4F21-B4E0-F517D94717EF}" type="parTrans" cxnId="{840CC485-44A4-4306-A9E2-203BC06ECC3A}">
      <dgm:prSet/>
      <dgm:spPr/>
      <dgm:t>
        <a:bodyPr/>
        <a:lstStyle/>
        <a:p>
          <a:endParaRPr lang="ru-RU">
            <a:latin typeface="+mn-lt"/>
          </a:endParaRPr>
        </a:p>
      </dgm:t>
    </dgm:pt>
    <dgm:pt modelId="{231B8B51-5D4C-4715-9A0C-D6736C6C5046}" type="sibTrans" cxnId="{840CC485-44A4-4306-A9E2-203BC06ECC3A}">
      <dgm:prSet/>
      <dgm:spPr/>
      <dgm:t>
        <a:bodyPr/>
        <a:lstStyle/>
        <a:p>
          <a:endParaRPr lang="ru-RU">
            <a:latin typeface="+mn-lt"/>
          </a:endParaRPr>
        </a:p>
      </dgm:t>
    </dgm:pt>
    <dgm:pt modelId="{A73F370B-BE16-489E-B24A-CA038F06B6C6}">
      <dgm:prSet phldrT="[Текст]" custT="1"/>
      <dgm:spPr/>
      <dgm:t>
        <a:bodyPr/>
        <a:lstStyle/>
        <a:p>
          <a:r>
            <a:rPr lang="ru-RU" sz="1000" dirty="0">
              <a:latin typeface="+mn-lt"/>
            </a:rPr>
            <a:t>«Права полиции и права гражданина»</a:t>
          </a:r>
        </a:p>
      </dgm:t>
    </dgm:pt>
    <dgm:pt modelId="{EB7D9812-FEE1-4998-905B-49880A6C16DE}" type="parTrans" cxnId="{29528E89-B81E-40CB-AF30-FE85580F77B6}">
      <dgm:prSet/>
      <dgm:spPr/>
      <dgm:t>
        <a:bodyPr/>
        <a:lstStyle/>
        <a:p>
          <a:endParaRPr lang="ru-RU">
            <a:latin typeface="+mn-lt"/>
          </a:endParaRPr>
        </a:p>
      </dgm:t>
    </dgm:pt>
    <dgm:pt modelId="{FA9E918B-F420-419F-865D-58F7DB141C7E}" type="sibTrans" cxnId="{29528E89-B81E-40CB-AF30-FE85580F77B6}">
      <dgm:prSet/>
      <dgm:spPr/>
      <dgm:t>
        <a:bodyPr/>
        <a:lstStyle/>
        <a:p>
          <a:endParaRPr lang="ru-RU">
            <a:latin typeface="+mn-lt"/>
          </a:endParaRPr>
        </a:p>
      </dgm:t>
    </dgm:pt>
    <dgm:pt modelId="{1A0C819F-66D2-43EB-A186-739AB51BA4C6}">
      <dgm:prSet phldrT="[Текст]" custT="1"/>
      <dgm:spPr/>
      <dgm:t>
        <a:bodyPr/>
        <a:lstStyle/>
        <a:p>
          <a:r>
            <a:rPr lang="ru-RU" sz="1000">
              <a:latin typeface="+mn-lt"/>
            </a:rPr>
            <a:t>«Публичные мероприятия: организация, проведение и участие»</a:t>
          </a:r>
        </a:p>
      </dgm:t>
    </dgm:pt>
    <dgm:pt modelId="{914C1C92-C657-4CF3-90AF-2D098CB526BD}" type="parTrans" cxnId="{F7A9BC60-7932-4C1A-800F-013D394DE886}">
      <dgm:prSet/>
      <dgm:spPr/>
      <dgm:t>
        <a:bodyPr/>
        <a:lstStyle/>
        <a:p>
          <a:endParaRPr lang="ru-RU">
            <a:latin typeface="+mn-lt"/>
          </a:endParaRPr>
        </a:p>
      </dgm:t>
    </dgm:pt>
    <dgm:pt modelId="{B189991A-95DA-4FFB-AF82-00A1746D5DD3}" type="sibTrans" cxnId="{F7A9BC60-7932-4C1A-800F-013D394DE886}">
      <dgm:prSet/>
      <dgm:spPr/>
      <dgm:t>
        <a:bodyPr/>
        <a:lstStyle/>
        <a:p>
          <a:endParaRPr lang="ru-RU">
            <a:latin typeface="+mn-lt"/>
          </a:endParaRPr>
        </a:p>
      </dgm:t>
    </dgm:pt>
    <dgm:pt modelId="{D2C0745B-60DF-47D8-A043-795CD8CF673E}">
      <dgm:prSet phldrT="[Текст]" custT="1"/>
      <dgm:spPr/>
      <dgm:t>
        <a:bodyPr/>
        <a:lstStyle/>
        <a:p>
          <a:r>
            <a:rPr lang="ru-RU" sz="1000" dirty="0">
              <a:latin typeface="+mn-lt"/>
            </a:rPr>
            <a:t>«Мера пресечения – заключение под стражу»</a:t>
          </a:r>
        </a:p>
      </dgm:t>
    </dgm:pt>
    <dgm:pt modelId="{0BAF701D-18C0-4E4E-9114-3F7E842C0262}" type="parTrans" cxnId="{D31A4DB8-4419-4AB5-A0A9-6DF2E7F88162}">
      <dgm:prSet/>
      <dgm:spPr/>
      <dgm:t>
        <a:bodyPr/>
        <a:lstStyle/>
        <a:p>
          <a:endParaRPr lang="ru-RU"/>
        </a:p>
      </dgm:t>
    </dgm:pt>
    <dgm:pt modelId="{B8016C87-E23B-4098-8576-8E2E55842896}" type="sibTrans" cxnId="{D31A4DB8-4419-4AB5-A0A9-6DF2E7F88162}">
      <dgm:prSet/>
      <dgm:spPr/>
      <dgm:t>
        <a:bodyPr/>
        <a:lstStyle/>
        <a:p>
          <a:endParaRPr lang="ru-RU"/>
        </a:p>
      </dgm:t>
    </dgm:pt>
    <dgm:pt modelId="{BBABF6AE-E937-41A5-80B6-8A3CEB138899}">
      <dgm:prSet phldrT="[Текст]" custT="1"/>
      <dgm:spPr/>
      <dgm:t>
        <a:bodyPr/>
        <a:lstStyle/>
        <a:p>
          <a:r>
            <a:rPr lang="ru-RU" sz="1000" dirty="0"/>
            <a:t>«Сокращение численности или штата: права работника»</a:t>
          </a:r>
          <a:endParaRPr lang="ru-RU" sz="1000" dirty="0">
            <a:latin typeface="+mn-lt"/>
          </a:endParaRPr>
        </a:p>
      </dgm:t>
    </dgm:pt>
    <dgm:pt modelId="{7835D485-668E-4B7C-9E5A-8303C7D509E5}" type="parTrans" cxnId="{1C1E7F0C-BD5A-4A7F-8D7B-D575308EE0D9}">
      <dgm:prSet/>
      <dgm:spPr/>
      <dgm:t>
        <a:bodyPr/>
        <a:lstStyle/>
        <a:p>
          <a:endParaRPr lang="ru-RU"/>
        </a:p>
      </dgm:t>
    </dgm:pt>
    <dgm:pt modelId="{FCA98AE5-F5C1-4D22-AC2A-9A3526CD2320}" type="sibTrans" cxnId="{1C1E7F0C-BD5A-4A7F-8D7B-D575308EE0D9}">
      <dgm:prSet/>
      <dgm:spPr/>
      <dgm:t>
        <a:bodyPr/>
        <a:lstStyle/>
        <a:p>
          <a:endParaRPr lang="ru-RU"/>
        </a:p>
      </dgm:t>
    </dgm:pt>
    <dgm:pt modelId="{0102300D-050B-4C87-8D43-D94B4369C30A}">
      <dgm:prSet phldrT="[Текст]" custT="1"/>
      <dgm:spPr/>
      <dgm:t>
        <a:bodyPr/>
        <a:lstStyle/>
        <a:p>
          <a:r>
            <a:rPr lang="ru-RU" sz="1000" dirty="0"/>
            <a:t>«В помощь собственникам жилья»</a:t>
          </a:r>
          <a:endParaRPr lang="ru-RU" sz="1000" dirty="0">
            <a:latin typeface="+mn-lt"/>
          </a:endParaRPr>
        </a:p>
      </dgm:t>
    </dgm:pt>
    <dgm:pt modelId="{7B6C4C41-A678-4477-94BE-1E285D798C54}" type="parTrans" cxnId="{3A112F91-698A-42BB-9EF8-FF57C2152129}">
      <dgm:prSet/>
      <dgm:spPr/>
      <dgm:t>
        <a:bodyPr/>
        <a:lstStyle/>
        <a:p>
          <a:endParaRPr lang="ru-RU"/>
        </a:p>
      </dgm:t>
    </dgm:pt>
    <dgm:pt modelId="{61ABD5DD-DD88-49C0-A7E8-1CFDD41D019F}" type="sibTrans" cxnId="{3A112F91-698A-42BB-9EF8-FF57C2152129}">
      <dgm:prSet/>
      <dgm:spPr/>
      <dgm:t>
        <a:bodyPr/>
        <a:lstStyle/>
        <a:p>
          <a:endParaRPr lang="ru-RU"/>
        </a:p>
      </dgm:t>
    </dgm:pt>
    <dgm:pt modelId="{F6B963EB-D9D9-44FC-B460-4E800E12B72A}">
      <dgm:prSet phldrT="[Текст]" custT="1"/>
      <dgm:spPr/>
      <dgm:t>
        <a:bodyPr/>
        <a:lstStyle/>
        <a:p>
          <a:endParaRPr lang="ru-RU" sz="1000" dirty="0">
            <a:latin typeface="+mn-lt"/>
          </a:endParaRPr>
        </a:p>
      </dgm:t>
    </dgm:pt>
    <dgm:pt modelId="{B2A454A1-B835-42A0-B650-A9DDE5FF8B73}" type="parTrans" cxnId="{445E36AE-7610-4112-A989-43AA3602523C}">
      <dgm:prSet/>
      <dgm:spPr/>
      <dgm:t>
        <a:bodyPr/>
        <a:lstStyle/>
        <a:p>
          <a:endParaRPr lang="ru-RU"/>
        </a:p>
      </dgm:t>
    </dgm:pt>
    <dgm:pt modelId="{42C570E1-2510-4239-A0EF-E6DD573C1DE6}" type="sibTrans" cxnId="{445E36AE-7610-4112-A989-43AA3602523C}">
      <dgm:prSet/>
      <dgm:spPr/>
      <dgm:t>
        <a:bodyPr/>
        <a:lstStyle/>
        <a:p>
          <a:endParaRPr lang="ru-RU"/>
        </a:p>
      </dgm:t>
    </dgm:pt>
    <dgm:pt modelId="{9A15F50C-3BA4-4CDD-A353-7988171A675F}">
      <dgm:prSet phldrT="[Текст]" custT="1"/>
      <dgm:spPr/>
      <dgm:t>
        <a:bodyPr/>
        <a:lstStyle/>
        <a:p>
          <a:r>
            <a:rPr lang="ru-RU" sz="1000" dirty="0" smtClean="0"/>
            <a:t>«Вы спрашивали – мы отвечаем: «Вопросы, которые наиболее часто задают граждане на приемах»</a:t>
          </a:r>
          <a:endParaRPr lang="ru-RU" sz="1000" dirty="0">
            <a:latin typeface="+mn-lt"/>
          </a:endParaRPr>
        </a:p>
      </dgm:t>
    </dgm:pt>
    <dgm:pt modelId="{D07D4B77-E9F3-4844-9F06-E79957CFE2BD}" type="parTrans" cxnId="{150CB22B-B18F-43B0-AD01-B942E08DE9DE}">
      <dgm:prSet/>
      <dgm:spPr/>
      <dgm:t>
        <a:bodyPr/>
        <a:lstStyle/>
        <a:p>
          <a:endParaRPr lang="ru-RU"/>
        </a:p>
      </dgm:t>
    </dgm:pt>
    <dgm:pt modelId="{619120E1-C674-4107-AA89-F374EDBC022B}" type="sibTrans" cxnId="{150CB22B-B18F-43B0-AD01-B942E08DE9DE}">
      <dgm:prSet/>
      <dgm:spPr/>
      <dgm:t>
        <a:bodyPr/>
        <a:lstStyle/>
        <a:p>
          <a:endParaRPr lang="ru-RU"/>
        </a:p>
      </dgm:t>
    </dgm:pt>
    <dgm:pt modelId="{D1BB8974-C1BA-485A-B8B0-253C1BEB3680}">
      <dgm:prSet phldrT="[Текст]" custT="1"/>
      <dgm:spPr/>
      <dgm:t>
        <a:bodyPr/>
        <a:lstStyle/>
        <a:p>
          <a:r>
            <a:rPr lang="ru-RU" sz="1000" dirty="0" smtClean="0">
              <a:latin typeface="+mn-lt"/>
            </a:rPr>
            <a:t>«Вы спрашивали - мы отвечаем: Если вас беспокоят соседи» и др.</a:t>
          </a:r>
          <a:endParaRPr lang="ru-RU" sz="1000" dirty="0">
            <a:latin typeface="+mn-lt"/>
          </a:endParaRPr>
        </a:p>
      </dgm:t>
    </dgm:pt>
    <dgm:pt modelId="{51D9487C-78DF-4AC0-812B-13C637980951}" type="parTrans" cxnId="{A7B6EA25-5E82-4AC1-A2F9-14873B4C4C97}">
      <dgm:prSet/>
      <dgm:spPr/>
      <dgm:t>
        <a:bodyPr/>
        <a:lstStyle/>
        <a:p>
          <a:endParaRPr lang="ru-RU"/>
        </a:p>
      </dgm:t>
    </dgm:pt>
    <dgm:pt modelId="{E1DF7C23-4C97-48C6-B22E-287392496297}" type="sibTrans" cxnId="{A7B6EA25-5E82-4AC1-A2F9-14873B4C4C97}">
      <dgm:prSet/>
      <dgm:spPr/>
      <dgm:t>
        <a:bodyPr/>
        <a:lstStyle/>
        <a:p>
          <a:endParaRPr lang="ru-RU"/>
        </a:p>
      </dgm:t>
    </dgm:pt>
    <dgm:pt modelId="{F896C30D-22C2-42BA-B25D-2890554911D3}">
      <dgm:prSet phldrT="[Текст]" custT="1"/>
      <dgm:spPr/>
      <dgm:t>
        <a:bodyPr/>
        <a:lstStyle/>
        <a:p>
          <a:r>
            <a:rPr lang="ru-RU" sz="1000" dirty="0" smtClean="0"/>
            <a:t>«Это должен знать каждый: основные конституционные права в Российской Федерации» и др.</a:t>
          </a:r>
          <a:endParaRPr lang="ru-RU" sz="1000" dirty="0">
            <a:latin typeface="+mn-lt"/>
          </a:endParaRPr>
        </a:p>
      </dgm:t>
    </dgm:pt>
    <dgm:pt modelId="{1D663F58-D4FF-4F45-8A65-551D0241E405}" type="parTrans" cxnId="{B1D998ED-D3CD-440F-B20C-72431E82CDCF}">
      <dgm:prSet/>
      <dgm:spPr/>
      <dgm:t>
        <a:bodyPr/>
        <a:lstStyle/>
        <a:p>
          <a:endParaRPr lang="ru-RU"/>
        </a:p>
      </dgm:t>
    </dgm:pt>
    <dgm:pt modelId="{4FBBF9EC-BC8C-4742-B8C7-09BD0244AED5}" type="sibTrans" cxnId="{B1D998ED-D3CD-440F-B20C-72431E82CDCF}">
      <dgm:prSet/>
      <dgm:spPr/>
      <dgm:t>
        <a:bodyPr/>
        <a:lstStyle/>
        <a:p>
          <a:endParaRPr lang="ru-RU"/>
        </a:p>
      </dgm:t>
    </dgm:pt>
    <dgm:pt modelId="{5B56A757-9F01-49BE-A0A1-5A278882EA19}">
      <dgm:prSet phldrT="[Текст]" custT="1"/>
      <dgm:spPr/>
      <dgm:t>
        <a:bodyPr/>
        <a:lstStyle/>
        <a:p>
          <a:r>
            <a:rPr lang="ru-RU" sz="1000" dirty="0" smtClean="0"/>
            <a:t>«Вы спрашивали - мы отвечаем: Уборка тротуаров, дворов и придомовых территорий»</a:t>
          </a:r>
          <a:endParaRPr lang="ru-RU" sz="1000" dirty="0">
            <a:latin typeface="+mn-lt"/>
          </a:endParaRPr>
        </a:p>
      </dgm:t>
    </dgm:pt>
    <dgm:pt modelId="{F88BA0E4-0EDC-4ACB-BFFD-BF811A13FF80}" type="parTrans" cxnId="{8C052916-A0DA-49F8-9836-C4CD6750069F}">
      <dgm:prSet/>
      <dgm:spPr/>
      <dgm:t>
        <a:bodyPr/>
        <a:lstStyle/>
        <a:p>
          <a:endParaRPr lang="ru-RU"/>
        </a:p>
      </dgm:t>
    </dgm:pt>
    <dgm:pt modelId="{5DA3B890-3C7A-4B50-80E0-F8D1B4F7AC87}" type="sibTrans" cxnId="{8C052916-A0DA-49F8-9836-C4CD6750069F}">
      <dgm:prSet/>
      <dgm:spPr/>
      <dgm:t>
        <a:bodyPr/>
        <a:lstStyle/>
        <a:p>
          <a:endParaRPr lang="ru-RU"/>
        </a:p>
      </dgm:t>
    </dgm:pt>
    <dgm:pt modelId="{7150DF85-0A99-4874-B860-2F072ECB1993}">
      <dgm:prSet phldrT="[Текст]" custT="1"/>
      <dgm:spPr/>
      <dgm:t>
        <a:bodyPr/>
        <a:lstStyle/>
        <a:p>
          <a:r>
            <a:rPr lang="ru-RU" sz="1000" dirty="0" smtClean="0"/>
            <a:t>«Права человека в домах-интернатах для престарелых и инвалидов»</a:t>
          </a:r>
          <a:endParaRPr lang="ru-RU" sz="1000" dirty="0">
            <a:latin typeface="+mn-lt"/>
          </a:endParaRPr>
        </a:p>
      </dgm:t>
    </dgm:pt>
    <dgm:pt modelId="{15AD6C12-47ED-4E9C-8D16-9F5312110491}" type="parTrans" cxnId="{AED0F229-2D63-48B1-851A-8346719CE835}">
      <dgm:prSet/>
      <dgm:spPr/>
      <dgm:t>
        <a:bodyPr/>
        <a:lstStyle/>
        <a:p>
          <a:endParaRPr lang="ru-RU"/>
        </a:p>
      </dgm:t>
    </dgm:pt>
    <dgm:pt modelId="{9E36E515-1C13-49F7-852F-45BFD04AB4D4}" type="sibTrans" cxnId="{AED0F229-2D63-48B1-851A-8346719CE835}">
      <dgm:prSet/>
      <dgm:spPr/>
      <dgm:t>
        <a:bodyPr/>
        <a:lstStyle/>
        <a:p>
          <a:endParaRPr lang="ru-RU"/>
        </a:p>
      </dgm:t>
    </dgm:pt>
    <dgm:pt modelId="{6C2E6DB7-0B1C-4E97-98FE-C5536A0B6112}">
      <dgm:prSet phldrT="[Текст]" custT="1"/>
      <dgm:spPr/>
      <dgm:t>
        <a:bodyPr/>
        <a:lstStyle/>
        <a:p>
          <a:r>
            <a:rPr lang="ru-RU" sz="1000" dirty="0" smtClean="0"/>
            <a:t>«Публичные мероприятия: организация, проведение и участие»</a:t>
          </a:r>
          <a:endParaRPr lang="ru-RU" sz="1000" dirty="0">
            <a:latin typeface="+mn-lt"/>
          </a:endParaRPr>
        </a:p>
      </dgm:t>
    </dgm:pt>
    <dgm:pt modelId="{C83A2265-BA77-43C7-9B50-879773186502}" type="parTrans" cxnId="{3D6A5994-EC37-43D2-BAF8-A04EB60C77B2}">
      <dgm:prSet/>
      <dgm:spPr/>
      <dgm:t>
        <a:bodyPr/>
        <a:lstStyle/>
        <a:p>
          <a:endParaRPr lang="ru-RU"/>
        </a:p>
      </dgm:t>
    </dgm:pt>
    <dgm:pt modelId="{DE6CF285-A0EA-46BC-8D8D-14250C70F9CC}" type="sibTrans" cxnId="{3D6A5994-EC37-43D2-BAF8-A04EB60C77B2}">
      <dgm:prSet/>
      <dgm:spPr/>
      <dgm:t>
        <a:bodyPr/>
        <a:lstStyle/>
        <a:p>
          <a:endParaRPr lang="ru-RU"/>
        </a:p>
      </dgm:t>
    </dgm:pt>
    <dgm:pt modelId="{708689A5-7015-406E-A743-C21A7CD29648}">
      <dgm:prSet phldrT="[Текст]" custT="1"/>
      <dgm:spPr/>
      <dgm:t>
        <a:bodyPr/>
        <a:lstStyle/>
        <a:p>
          <a:r>
            <a:rPr lang="ru-RU" sz="1000" dirty="0" smtClean="0"/>
            <a:t>«Права человека при содержании в изоляторе временного содержания органов внутренних дел»</a:t>
          </a:r>
          <a:endParaRPr lang="ru-RU" sz="1000" dirty="0">
            <a:latin typeface="+mn-lt"/>
          </a:endParaRPr>
        </a:p>
      </dgm:t>
    </dgm:pt>
    <dgm:pt modelId="{4E002D43-91D7-4B6B-926B-435F7441C3D5}" type="parTrans" cxnId="{68760D20-9F07-44AE-9F74-93B03566606D}">
      <dgm:prSet/>
      <dgm:spPr/>
      <dgm:t>
        <a:bodyPr/>
        <a:lstStyle/>
        <a:p>
          <a:endParaRPr lang="ru-RU"/>
        </a:p>
      </dgm:t>
    </dgm:pt>
    <dgm:pt modelId="{4C89C750-492B-4F41-9F28-2F0672821C51}" type="sibTrans" cxnId="{68760D20-9F07-44AE-9F74-93B03566606D}">
      <dgm:prSet/>
      <dgm:spPr/>
      <dgm:t>
        <a:bodyPr/>
        <a:lstStyle/>
        <a:p>
          <a:endParaRPr lang="ru-RU"/>
        </a:p>
      </dgm:t>
    </dgm:pt>
    <dgm:pt modelId="{1F443D8A-8FF0-47BB-85F2-8F4AE1EBA089}" type="pres">
      <dgm:prSet presAssocID="{4CD0BC9C-8C50-4D07-9581-574DEDEFC052}" presName="Name0" presStyleCnt="0">
        <dgm:presLayoutVars>
          <dgm:dir/>
          <dgm:animLvl val="lvl"/>
          <dgm:resizeHandles val="exact"/>
        </dgm:presLayoutVars>
      </dgm:prSet>
      <dgm:spPr/>
      <dgm:t>
        <a:bodyPr/>
        <a:lstStyle/>
        <a:p>
          <a:endParaRPr lang="ru-RU"/>
        </a:p>
      </dgm:t>
    </dgm:pt>
    <dgm:pt modelId="{E94E036C-FF71-4BEE-A611-4416210B5D18}" type="pres">
      <dgm:prSet presAssocID="{40066D1A-BEA7-4141-B96D-40214C991A50}" presName="linNode" presStyleCnt="0"/>
      <dgm:spPr/>
    </dgm:pt>
    <dgm:pt modelId="{A4CBB747-50DB-47B1-9CA4-AA1D1DD1A3CA}" type="pres">
      <dgm:prSet presAssocID="{40066D1A-BEA7-4141-B96D-40214C991A50}" presName="parentText" presStyleLbl="node1" presStyleIdx="0" presStyleCnt="2" custScaleX="69753" custScaleY="52942" custLinFactNeighborX="-6239">
        <dgm:presLayoutVars>
          <dgm:chMax val="1"/>
          <dgm:bulletEnabled val="1"/>
        </dgm:presLayoutVars>
      </dgm:prSet>
      <dgm:spPr/>
      <dgm:t>
        <a:bodyPr/>
        <a:lstStyle/>
        <a:p>
          <a:endParaRPr lang="ru-RU"/>
        </a:p>
      </dgm:t>
    </dgm:pt>
    <dgm:pt modelId="{F61D102D-B0DF-4446-AE37-5DB91B2923E2}" type="pres">
      <dgm:prSet presAssocID="{40066D1A-BEA7-4141-B96D-40214C991A50}" presName="descendantText" presStyleLbl="alignAccFollowNode1" presStyleIdx="0" presStyleCnt="2" custScaleX="109615" custScaleY="93868" custLinFactNeighborX="-2938" custLinFactNeighborY="-13">
        <dgm:presLayoutVars>
          <dgm:bulletEnabled val="1"/>
        </dgm:presLayoutVars>
      </dgm:prSet>
      <dgm:spPr/>
      <dgm:t>
        <a:bodyPr/>
        <a:lstStyle/>
        <a:p>
          <a:endParaRPr lang="ru-RU"/>
        </a:p>
      </dgm:t>
    </dgm:pt>
    <dgm:pt modelId="{F909ECB6-2CB4-4AA2-8A99-D2980B65A96E}" type="pres">
      <dgm:prSet presAssocID="{6F3C031F-C208-435D-8A11-18477E72283B}" presName="sp" presStyleCnt="0"/>
      <dgm:spPr/>
    </dgm:pt>
    <dgm:pt modelId="{8A63FFB6-D695-49A5-B221-9F431138BB99}" type="pres">
      <dgm:prSet presAssocID="{5F16E6C1-053B-4310-BC8F-0961C17C4BE8}" presName="linNode" presStyleCnt="0"/>
      <dgm:spPr/>
    </dgm:pt>
    <dgm:pt modelId="{C35D1188-78D0-46ED-8117-73872A88ADCF}" type="pres">
      <dgm:prSet presAssocID="{5F16E6C1-053B-4310-BC8F-0961C17C4BE8}" presName="parentText" presStyleLbl="node1" presStyleIdx="1" presStyleCnt="2" custScaleX="70100" custScaleY="49192" custLinFactNeighborX="-6782" custLinFactNeighborY="-744">
        <dgm:presLayoutVars>
          <dgm:chMax val="1"/>
          <dgm:bulletEnabled val="1"/>
        </dgm:presLayoutVars>
      </dgm:prSet>
      <dgm:spPr/>
      <dgm:t>
        <a:bodyPr/>
        <a:lstStyle/>
        <a:p>
          <a:endParaRPr lang="ru-RU"/>
        </a:p>
      </dgm:t>
    </dgm:pt>
    <dgm:pt modelId="{3D8C33E6-8C1B-41F3-86CF-338AA133867B}" type="pres">
      <dgm:prSet presAssocID="{5F16E6C1-053B-4310-BC8F-0961C17C4BE8}" presName="descendantText" presStyleLbl="alignAccFollowNode1" presStyleIdx="1" presStyleCnt="2" custScaleX="110309" custScaleY="77068" custLinFactNeighborX="-5788" custLinFactNeighborY="-105">
        <dgm:presLayoutVars>
          <dgm:bulletEnabled val="1"/>
        </dgm:presLayoutVars>
      </dgm:prSet>
      <dgm:spPr/>
      <dgm:t>
        <a:bodyPr/>
        <a:lstStyle/>
        <a:p>
          <a:endParaRPr lang="ru-RU"/>
        </a:p>
      </dgm:t>
    </dgm:pt>
  </dgm:ptLst>
  <dgm:cxnLst>
    <dgm:cxn modelId="{A5133E12-2459-4FEF-A26C-A0E98EA021B0}" type="presOf" srcId="{F6B963EB-D9D9-44FC-B460-4E800E12B72A}" destId="{F61D102D-B0DF-4446-AE37-5DB91B2923E2}" srcOrd="0" destOrd="11" presId="urn:microsoft.com/office/officeart/2005/8/layout/vList5"/>
    <dgm:cxn modelId="{063CF825-8FA6-42B0-8929-60B0AE291913}" type="presOf" srcId="{BBABF6AE-E937-41A5-80B6-8A3CEB138899}" destId="{3D8C33E6-8C1B-41F3-86CF-338AA133867B}" srcOrd="0" destOrd="3" presId="urn:microsoft.com/office/officeart/2005/8/layout/vList5"/>
    <dgm:cxn modelId="{3A112F91-698A-42BB-9EF8-FF57C2152129}" srcId="{40066D1A-BEA7-4141-B96D-40214C991A50}" destId="{0102300D-050B-4C87-8D43-D94B4369C30A}" srcOrd="5" destOrd="0" parTransId="{7B6C4C41-A678-4477-94BE-1E285D798C54}" sibTransId="{61ABD5DD-DD88-49C0-A7E8-1CFDD41D019F}"/>
    <dgm:cxn modelId="{124CEF06-3329-4CB8-AD69-1CB54819DEB4}" type="presOf" srcId="{D1BB8974-C1BA-485A-B8B0-253C1BEB3680}" destId="{F61D102D-B0DF-4446-AE37-5DB91B2923E2}" srcOrd="0" destOrd="10" presId="urn:microsoft.com/office/officeart/2005/8/layout/vList5"/>
    <dgm:cxn modelId="{C15D1B72-9E84-481D-8F4B-C077B83379BE}" type="presOf" srcId="{40066D1A-BEA7-4141-B96D-40214C991A50}" destId="{A4CBB747-50DB-47B1-9CA4-AA1D1DD1A3CA}" srcOrd="0" destOrd="0" presId="urn:microsoft.com/office/officeart/2005/8/layout/vList5"/>
    <dgm:cxn modelId="{AE455A97-1451-431C-A693-8A7F6A1791DE}" srcId="{40066D1A-BEA7-4141-B96D-40214C991A50}" destId="{F4AA62E9-5BCA-4C90-8716-CAEA26CCA7F3}" srcOrd="0" destOrd="0" parTransId="{AF3108A1-F4A0-49E1-8550-3C1FE7ADA33B}" sibTransId="{F8E71CF4-6ECD-4646-AA22-F3EDD430F16A}"/>
    <dgm:cxn modelId="{AED0F229-2D63-48B1-851A-8346719CE835}" srcId="{40066D1A-BEA7-4141-B96D-40214C991A50}" destId="{7150DF85-0A99-4874-B860-2F072ECB1993}" srcOrd="7" destOrd="0" parTransId="{15AD6C12-47ED-4E9C-8D16-9F5312110491}" sibTransId="{9E36E515-1C13-49F7-852F-45BFD04AB4D4}"/>
    <dgm:cxn modelId="{7DADC5C4-14A5-49A2-91CB-AAAC13E046EB}" srcId="{4CD0BC9C-8C50-4D07-9581-574DEDEFC052}" destId="{40066D1A-BEA7-4141-B96D-40214C991A50}" srcOrd="0" destOrd="0" parTransId="{EC45C720-AF17-44D8-8CAA-7E0BDD745D90}" sibTransId="{6F3C031F-C208-435D-8A11-18477E72283B}"/>
    <dgm:cxn modelId="{EE023468-986F-4EAA-AEF7-31C3FDFDB503}" type="presOf" srcId="{F5A7B94C-7945-4369-B470-BBA0499E2CCE}" destId="{F61D102D-B0DF-4446-AE37-5DB91B2923E2}" srcOrd="0" destOrd="12" presId="urn:microsoft.com/office/officeart/2005/8/layout/vList5"/>
    <dgm:cxn modelId="{E8C434F1-49A1-47BB-AB1A-58C01991CB0C}" type="presOf" srcId="{F4AA62E9-5BCA-4C90-8716-CAEA26CCA7F3}" destId="{F61D102D-B0DF-4446-AE37-5DB91B2923E2}" srcOrd="0" destOrd="0" presId="urn:microsoft.com/office/officeart/2005/8/layout/vList5"/>
    <dgm:cxn modelId="{65CCCF3E-A0E8-4D92-9A6F-29DFB5A868C3}" type="presOf" srcId="{9A15F50C-3BA4-4CDD-A353-7988171A675F}" destId="{F61D102D-B0DF-4446-AE37-5DB91B2923E2}" srcOrd="0" destOrd="9" presId="urn:microsoft.com/office/officeart/2005/8/layout/vList5"/>
    <dgm:cxn modelId="{94B738A2-530D-46C5-AC6B-252B19C31165}" type="presOf" srcId="{5B56A757-9F01-49BE-A0A1-5A278882EA19}" destId="{F61D102D-B0DF-4446-AE37-5DB91B2923E2}" srcOrd="0" destOrd="6" presId="urn:microsoft.com/office/officeart/2005/8/layout/vList5"/>
    <dgm:cxn modelId="{8C052916-A0DA-49F8-9836-C4CD6750069F}" srcId="{40066D1A-BEA7-4141-B96D-40214C991A50}" destId="{5B56A757-9F01-49BE-A0A1-5A278882EA19}" srcOrd="6" destOrd="0" parTransId="{F88BA0E4-0EDC-4ACB-BFFD-BF811A13FF80}" sibTransId="{5DA3B890-3C7A-4B50-80E0-F8D1B4F7AC87}"/>
    <dgm:cxn modelId="{9E54E8C8-9884-4845-81C8-CEF27EFC224F}" srcId="{5F16E6C1-053B-4310-BC8F-0961C17C4BE8}" destId="{0D0BC35A-D65E-46D7-8495-C1FE8B14C956}" srcOrd="2" destOrd="0" parTransId="{6D84AB44-0C09-4F2F-A0DB-54B7C75F7B39}" sibTransId="{5C7940F6-720F-4DCB-9B81-9BAD271ADA6D}"/>
    <dgm:cxn modelId="{FEFEF4E2-8731-43EA-ADA8-97FF3AF24CAA}" type="presOf" srcId="{7CFF6FE2-3598-442F-BB4A-317FEBF0A4E3}" destId="{F61D102D-B0DF-4446-AE37-5DB91B2923E2}" srcOrd="0" destOrd="3" presId="urn:microsoft.com/office/officeart/2005/8/layout/vList5"/>
    <dgm:cxn modelId="{1C1E7F0C-BD5A-4A7F-8D7B-D575308EE0D9}" srcId="{5F16E6C1-053B-4310-BC8F-0961C17C4BE8}" destId="{BBABF6AE-E937-41A5-80B6-8A3CEB138899}" srcOrd="3" destOrd="0" parTransId="{7835D485-668E-4B7C-9E5A-8303C7D509E5}" sibTransId="{FCA98AE5-F5C1-4D22-AC2A-9A3526CD2320}"/>
    <dgm:cxn modelId="{9E4BF78C-BC41-4469-8168-F869D464151E}" type="presOf" srcId="{D2C0745B-60DF-47D8-A043-795CD8CF673E}" destId="{F61D102D-B0DF-4446-AE37-5DB91B2923E2}" srcOrd="0" destOrd="1" presId="urn:microsoft.com/office/officeart/2005/8/layout/vList5"/>
    <dgm:cxn modelId="{840CC485-44A4-4306-A9E2-203BC06ECC3A}" srcId="{40066D1A-BEA7-4141-B96D-40214C991A50}" destId="{F5A7B94C-7945-4369-B470-BBA0499E2CCE}" srcOrd="12" destOrd="0" parTransId="{F888E011-538D-4F21-B4E0-F517D94717EF}" sibTransId="{231B8B51-5D4C-4715-9A0C-D6736C6C5046}"/>
    <dgm:cxn modelId="{FD413F4F-82D9-4E8F-806E-EE466B4BE91E}" type="presOf" srcId="{A73F370B-BE16-489E-B24A-CA038F06B6C6}" destId="{F61D102D-B0DF-4446-AE37-5DB91B2923E2}" srcOrd="0" destOrd="4" presId="urn:microsoft.com/office/officeart/2005/8/layout/vList5"/>
    <dgm:cxn modelId="{3D6A5994-EC37-43D2-BAF8-A04EB60C77B2}" srcId="{40066D1A-BEA7-4141-B96D-40214C991A50}" destId="{6C2E6DB7-0B1C-4E97-98FE-C5536A0B6112}" srcOrd="8" destOrd="0" parTransId="{C83A2265-BA77-43C7-9B50-879773186502}" sibTransId="{DE6CF285-A0EA-46BC-8D8D-14250C70F9CC}"/>
    <dgm:cxn modelId="{42BFB758-D9AD-445E-8199-42F67242EE93}" srcId="{5F16E6C1-053B-4310-BC8F-0961C17C4BE8}" destId="{1EF2BD05-4CDC-4689-B2B8-9EED4E129CBC}" srcOrd="0" destOrd="0" parTransId="{198780B3-7F7F-4655-B2BB-0629B0820580}" sibTransId="{89A99C05-AF4F-4B6F-B035-A04F9AE19D14}"/>
    <dgm:cxn modelId="{DD191A0B-B255-4663-9D83-5B166CD8DA61}" type="presOf" srcId="{1EF2BD05-4CDC-4689-B2B8-9EED4E129CBC}" destId="{3D8C33E6-8C1B-41F3-86CF-338AA133867B}" srcOrd="0" destOrd="0" presId="urn:microsoft.com/office/officeart/2005/8/layout/vList5"/>
    <dgm:cxn modelId="{68760D20-9F07-44AE-9F74-93B03566606D}" srcId="{40066D1A-BEA7-4141-B96D-40214C991A50}" destId="{708689A5-7015-406E-A743-C21A7CD29648}" srcOrd="2" destOrd="0" parTransId="{4E002D43-91D7-4B6B-926B-435F7441C3D5}" sibTransId="{4C89C750-492B-4F41-9F28-2F0672821C51}"/>
    <dgm:cxn modelId="{F7A9BC60-7932-4C1A-800F-013D394DE886}" srcId="{5F16E6C1-053B-4310-BC8F-0961C17C4BE8}" destId="{1A0C819F-66D2-43EB-A186-739AB51BA4C6}" srcOrd="1" destOrd="0" parTransId="{914C1C92-C657-4CF3-90AF-2D098CB526BD}" sibTransId="{B189991A-95DA-4FFB-AF82-00A1746D5DD3}"/>
    <dgm:cxn modelId="{A0FB33DD-F25A-4D93-BC17-283FDDE56C65}" type="presOf" srcId="{0102300D-050B-4C87-8D43-D94B4369C30A}" destId="{F61D102D-B0DF-4446-AE37-5DB91B2923E2}" srcOrd="0" destOrd="5" presId="urn:microsoft.com/office/officeart/2005/8/layout/vList5"/>
    <dgm:cxn modelId="{D31A4DB8-4419-4AB5-A0A9-6DF2E7F88162}" srcId="{40066D1A-BEA7-4141-B96D-40214C991A50}" destId="{D2C0745B-60DF-47D8-A043-795CD8CF673E}" srcOrd="1" destOrd="0" parTransId="{0BAF701D-18C0-4E4E-9114-3F7E842C0262}" sibTransId="{B8016C87-E23B-4098-8576-8E2E55842896}"/>
    <dgm:cxn modelId="{696E7DFB-D7F3-45F0-A1E2-C131BA1E4865}" type="presOf" srcId="{0D0BC35A-D65E-46D7-8495-C1FE8B14C956}" destId="{3D8C33E6-8C1B-41F3-86CF-338AA133867B}" srcOrd="0" destOrd="2" presId="urn:microsoft.com/office/officeart/2005/8/layout/vList5"/>
    <dgm:cxn modelId="{55994D6F-95B2-4FAE-8827-283914C3A9A3}" type="presOf" srcId="{1A0C819F-66D2-43EB-A186-739AB51BA4C6}" destId="{3D8C33E6-8C1B-41F3-86CF-338AA133867B}" srcOrd="0" destOrd="1" presId="urn:microsoft.com/office/officeart/2005/8/layout/vList5"/>
    <dgm:cxn modelId="{84A194DB-C54E-44F7-BD2D-C507AF5197F3}" type="presOf" srcId="{4CD0BC9C-8C50-4D07-9581-574DEDEFC052}" destId="{1F443D8A-8FF0-47BB-85F2-8F4AE1EBA089}" srcOrd="0" destOrd="0" presId="urn:microsoft.com/office/officeart/2005/8/layout/vList5"/>
    <dgm:cxn modelId="{CDDE2D68-766E-46CA-99F2-C97E961E1BC2}" type="presOf" srcId="{7150DF85-0A99-4874-B860-2F072ECB1993}" destId="{F61D102D-B0DF-4446-AE37-5DB91B2923E2}" srcOrd="0" destOrd="7" presId="urn:microsoft.com/office/officeart/2005/8/layout/vList5"/>
    <dgm:cxn modelId="{29528E89-B81E-40CB-AF30-FE85580F77B6}" srcId="{40066D1A-BEA7-4141-B96D-40214C991A50}" destId="{A73F370B-BE16-489E-B24A-CA038F06B6C6}" srcOrd="4" destOrd="0" parTransId="{EB7D9812-FEE1-4998-905B-49880A6C16DE}" sibTransId="{FA9E918B-F420-419F-865D-58F7DB141C7E}"/>
    <dgm:cxn modelId="{B1D998ED-D3CD-440F-B20C-72431E82CDCF}" srcId="{5F16E6C1-053B-4310-BC8F-0961C17C4BE8}" destId="{F896C30D-22C2-42BA-B25D-2890554911D3}" srcOrd="4" destOrd="0" parTransId="{1D663F58-D4FF-4F45-8A65-551D0241E405}" sibTransId="{4FBBF9EC-BC8C-4742-B8C7-09BD0244AED5}"/>
    <dgm:cxn modelId="{824381A0-CF09-4853-A941-2EA616E9BBCA}" srcId="{4CD0BC9C-8C50-4D07-9581-574DEDEFC052}" destId="{5F16E6C1-053B-4310-BC8F-0961C17C4BE8}" srcOrd="1" destOrd="0" parTransId="{B365D625-989D-43F5-97F6-0347A6B18AC9}" sibTransId="{917E1179-0BEC-4D05-8D7E-846006E4372E}"/>
    <dgm:cxn modelId="{445E36AE-7610-4112-A989-43AA3602523C}" srcId="{40066D1A-BEA7-4141-B96D-40214C991A50}" destId="{F6B963EB-D9D9-44FC-B460-4E800E12B72A}" srcOrd="11" destOrd="0" parTransId="{B2A454A1-B835-42A0-B650-A9DDE5FF8B73}" sibTransId="{42C570E1-2510-4239-A0EF-E6DD573C1DE6}"/>
    <dgm:cxn modelId="{150CB22B-B18F-43B0-AD01-B942E08DE9DE}" srcId="{40066D1A-BEA7-4141-B96D-40214C991A50}" destId="{9A15F50C-3BA4-4CDD-A353-7988171A675F}" srcOrd="9" destOrd="0" parTransId="{D07D4B77-E9F3-4844-9F06-E79957CFE2BD}" sibTransId="{619120E1-C674-4107-AA89-F374EDBC022B}"/>
    <dgm:cxn modelId="{A7B6EA25-5E82-4AC1-A2F9-14873B4C4C97}" srcId="{40066D1A-BEA7-4141-B96D-40214C991A50}" destId="{D1BB8974-C1BA-485A-B8B0-253C1BEB3680}" srcOrd="10" destOrd="0" parTransId="{51D9487C-78DF-4AC0-812B-13C637980951}" sibTransId="{E1DF7C23-4C97-48C6-B22E-287392496297}"/>
    <dgm:cxn modelId="{ABDEE9C9-4D3C-4576-9D67-F806CE1A7AEC}" type="presOf" srcId="{F896C30D-22C2-42BA-B25D-2890554911D3}" destId="{3D8C33E6-8C1B-41F3-86CF-338AA133867B}" srcOrd="0" destOrd="4" presId="urn:microsoft.com/office/officeart/2005/8/layout/vList5"/>
    <dgm:cxn modelId="{200B064E-C11B-46DE-81E9-62593C0D04AF}" type="presOf" srcId="{6C2E6DB7-0B1C-4E97-98FE-C5536A0B6112}" destId="{F61D102D-B0DF-4446-AE37-5DB91B2923E2}" srcOrd="0" destOrd="8" presId="urn:microsoft.com/office/officeart/2005/8/layout/vList5"/>
    <dgm:cxn modelId="{37CFF096-FA52-4816-AB6D-DAB7BA31A39D}" type="presOf" srcId="{5F16E6C1-053B-4310-BC8F-0961C17C4BE8}" destId="{C35D1188-78D0-46ED-8117-73872A88ADCF}" srcOrd="0" destOrd="0" presId="urn:microsoft.com/office/officeart/2005/8/layout/vList5"/>
    <dgm:cxn modelId="{AC9A0C68-6156-49C5-AA51-1C6DD094A25E}" srcId="{40066D1A-BEA7-4141-B96D-40214C991A50}" destId="{7CFF6FE2-3598-442F-BB4A-317FEBF0A4E3}" srcOrd="3" destOrd="0" parTransId="{BF2E5B83-F8E3-4264-8DBA-799585328AD0}" sibTransId="{5290FD75-B2ED-4295-81CE-035C819A57C5}"/>
    <dgm:cxn modelId="{93870AF2-DE15-492B-9B1A-84F29A4A3F4F}" type="presOf" srcId="{708689A5-7015-406E-A743-C21A7CD29648}" destId="{F61D102D-B0DF-4446-AE37-5DB91B2923E2}" srcOrd="0" destOrd="2" presId="urn:microsoft.com/office/officeart/2005/8/layout/vList5"/>
    <dgm:cxn modelId="{59C529FB-4E4E-4BB2-9BB4-577546176108}" type="presParOf" srcId="{1F443D8A-8FF0-47BB-85F2-8F4AE1EBA089}" destId="{E94E036C-FF71-4BEE-A611-4416210B5D18}" srcOrd="0" destOrd="0" presId="urn:microsoft.com/office/officeart/2005/8/layout/vList5"/>
    <dgm:cxn modelId="{2BE33FEE-CD17-496D-9156-F2441CE45766}" type="presParOf" srcId="{E94E036C-FF71-4BEE-A611-4416210B5D18}" destId="{A4CBB747-50DB-47B1-9CA4-AA1D1DD1A3CA}" srcOrd="0" destOrd="0" presId="urn:microsoft.com/office/officeart/2005/8/layout/vList5"/>
    <dgm:cxn modelId="{02979128-6EC1-4BC8-87F0-822153096479}" type="presParOf" srcId="{E94E036C-FF71-4BEE-A611-4416210B5D18}" destId="{F61D102D-B0DF-4446-AE37-5DB91B2923E2}" srcOrd="1" destOrd="0" presId="urn:microsoft.com/office/officeart/2005/8/layout/vList5"/>
    <dgm:cxn modelId="{A3E802CD-1422-459A-9296-76127A7E77BE}" type="presParOf" srcId="{1F443D8A-8FF0-47BB-85F2-8F4AE1EBA089}" destId="{F909ECB6-2CB4-4AA2-8A99-D2980B65A96E}" srcOrd="1" destOrd="0" presId="urn:microsoft.com/office/officeart/2005/8/layout/vList5"/>
    <dgm:cxn modelId="{287C167F-89DE-44EC-9D19-EA16D440149E}" type="presParOf" srcId="{1F443D8A-8FF0-47BB-85F2-8F4AE1EBA089}" destId="{8A63FFB6-D695-49A5-B221-9F431138BB99}" srcOrd="2" destOrd="0" presId="urn:microsoft.com/office/officeart/2005/8/layout/vList5"/>
    <dgm:cxn modelId="{23CFDF24-74BD-4D62-8511-D2D1288F3402}" type="presParOf" srcId="{8A63FFB6-D695-49A5-B221-9F431138BB99}" destId="{C35D1188-78D0-46ED-8117-73872A88ADCF}" srcOrd="0" destOrd="0" presId="urn:microsoft.com/office/officeart/2005/8/layout/vList5"/>
    <dgm:cxn modelId="{5F2C3E86-78ED-491B-A939-B44A538C7A17}" type="presParOf" srcId="{8A63FFB6-D695-49A5-B221-9F431138BB99}" destId="{3D8C33E6-8C1B-41F3-86CF-338AA133867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164C8C-7B27-409C-911F-33F81EB908E8}" type="doc">
      <dgm:prSet loTypeId="urn:microsoft.com/office/officeart/2005/8/layout/hierarchy3" loCatId="hierarchy" qsTypeId="urn:microsoft.com/office/officeart/2005/8/quickstyle/simple1#9" qsCatId="simple" csTypeId="urn:microsoft.com/office/officeart/2005/8/colors/accent1_2#11" csCatId="accent1" phldr="1"/>
      <dgm:spPr/>
      <dgm:t>
        <a:bodyPr/>
        <a:lstStyle/>
        <a:p>
          <a:endParaRPr lang="ru-RU"/>
        </a:p>
      </dgm:t>
    </dgm:pt>
    <dgm:pt modelId="{07DA2A0D-B278-4799-B505-C69B713AE70F}">
      <dgm:prSet phldrT="[Текст]"/>
      <dgm:spPr/>
      <dgm:t>
        <a:bodyPr/>
        <a:lstStyle/>
        <a:p>
          <a:r>
            <a:rPr lang="ru-RU" dirty="0" smtClean="0"/>
            <a:t>В целях привлечения внимания к систематическим проблемам соблюдения прав человека в 2016 году подготовлены специальные доклады:</a:t>
          </a:r>
          <a:endParaRPr lang="ru-RU" dirty="0"/>
        </a:p>
      </dgm:t>
    </dgm:pt>
    <dgm:pt modelId="{8ED21005-BB51-42DB-B602-8BD57ED56DA0}" type="parTrans" cxnId="{BBE1A186-00C2-432C-8EAE-83A6BF244FD4}">
      <dgm:prSet/>
      <dgm:spPr/>
      <dgm:t>
        <a:bodyPr/>
        <a:lstStyle/>
        <a:p>
          <a:endParaRPr lang="ru-RU"/>
        </a:p>
      </dgm:t>
    </dgm:pt>
    <dgm:pt modelId="{BA046F3B-A3D7-4072-900D-32EB3D532FD0}" type="sibTrans" cxnId="{BBE1A186-00C2-432C-8EAE-83A6BF244FD4}">
      <dgm:prSet/>
      <dgm:spPr/>
      <dgm:t>
        <a:bodyPr/>
        <a:lstStyle/>
        <a:p>
          <a:endParaRPr lang="ru-RU"/>
        </a:p>
      </dgm:t>
    </dgm:pt>
    <dgm:pt modelId="{3671B31D-8975-4E2B-8610-448C3A203F84}">
      <dgm:prSet>
        <dgm:style>
          <a:lnRef idx="0">
            <a:schemeClr val="accent1"/>
          </a:lnRef>
          <a:fillRef idx="3">
            <a:schemeClr val="accent1"/>
          </a:fillRef>
          <a:effectRef idx="3">
            <a:schemeClr val="accent1"/>
          </a:effectRef>
          <a:fontRef idx="minor">
            <a:schemeClr val="lt1"/>
          </a:fontRef>
        </dgm:style>
      </dgm:prSet>
      <dgm:spPr/>
      <dgm:t>
        <a:bodyPr/>
        <a:lstStyle/>
        <a:p>
          <a:r>
            <a:rPr lang="ru-RU" b="0" dirty="0" smtClean="0">
              <a:solidFill>
                <a:schemeClr val="bg1"/>
              </a:solidFill>
            </a:rPr>
            <a:t>«Вопросы законности, правопорядка, уголовного судопроизводства и исполнения наказаний в деятельности Уполномоченного по правам человека в Архангельской области»</a:t>
          </a:r>
          <a:endParaRPr lang="ru-RU" b="0" dirty="0">
            <a:solidFill>
              <a:schemeClr val="bg1"/>
            </a:solidFill>
          </a:endParaRPr>
        </a:p>
      </dgm:t>
    </dgm:pt>
    <dgm:pt modelId="{C0128FB8-4B26-4D9E-B75F-4BF43D6A751E}" type="parTrans" cxnId="{E43B21A5-F46F-4F13-A2B9-2D23CF6809B3}">
      <dgm:prSet/>
      <dgm:spPr/>
      <dgm:t>
        <a:bodyPr/>
        <a:lstStyle/>
        <a:p>
          <a:endParaRPr lang="ru-RU"/>
        </a:p>
      </dgm:t>
    </dgm:pt>
    <dgm:pt modelId="{204033F8-A049-4135-AEF4-26B3488BDBE0}" type="sibTrans" cxnId="{E43B21A5-F46F-4F13-A2B9-2D23CF6809B3}">
      <dgm:prSet/>
      <dgm:spPr/>
      <dgm:t>
        <a:bodyPr/>
        <a:lstStyle/>
        <a:p>
          <a:endParaRPr lang="ru-RU"/>
        </a:p>
      </dgm:t>
    </dgm:pt>
    <dgm:pt modelId="{A54FC011-17A9-4664-A550-9A44FDA6579D}">
      <dgm:prSet>
        <dgm:style>
          <a:lnRef idx="0">
            <a:schemeClr val="accent1"/>
          </a:lnRef>
          <a:fillRef idx="3">
            <a:schemeClr val="accent1"/>
          </a:fillRef>
          <a:effectRef idx="3">
            <a:schemeClr val="accent1"/>
          </a:effectRef>
          <a:fontRef idx="minor">
            <a:schemeClr val="lt1"/>
          </a:fontRef>
        </dgm:style>
      </dgm:prSet>
      <dgm:spPr/>
      <dgm:t>
        <a:bodyPr/>
        <a:lstStyle/>
        <a:p>
          <a:r>
            <a:rPr lang="ru-RU" b="0" dirty="0" smtClean="0">
              <a:solidFill>
                <a:schemeClr val="bg1"/>
              </a:solidFill>
            </a:rPr>
            <a:t>«Права женщин как неотъемлемая составляющая прав человека. Проблема распространения насилия в отношении женщин»</a:t>
          </a:r>
          <a:endParaRPr lang="ru-RU" b="0" dirty="0">
            <a:solidFill>
              <a:schemeClr val="bg1"/>
            </a:solidFill>
          </a:endParaRPr>
        </a:p>
      </dgm:t>
    </dgm:pt>
    <dgm:pt modelId="{D0F50F8F-3AA9-4D73-BE51-AE7C56F208E8}" type="parTrans" cxnId="{FB1A065E-215C-428E-928A-675ED2C854F7}">
      <dgm:prSet/>
      <dgm:spPr/>
      <dgm:t>
        <a:bodyPr/>
        <a:lstStyle/>
        <a:p>
          <a:endParaRPr lang="ru-RU"/>
        </a:p>
      </dgm:t>
    </dgm:pt>
    <dgm:pt modelId="{2EBA6A7F-4CEA-4D67-B552-2AD22931A3D1}" type="sibTrans" cxnId="{FB1A065E-215C-428E-928A-675ED2C854F7}">
      <dgm:prSet/>
      <dgm:spPr/>
      <dgm:t>
        <a:bodyPr/>
        <a:lstStyle/>
        <a:p>
          <a:endParaRPr lang="ru-RU"/>
        </a:p>
      </dgm:t>
    </dgm:pt>
    <dgm:pt modelId="{BCF152A3-A3D7-47DF-B076-FC2A82D2DD56}" type="pres">
      <dgm:prSet presAssocID="{67164C8C-7B27-409C-911F-33F81EB908E8}" presName="diagram" presStyleCnt="0">
        <dgm:presLayoutVars>
          <dgm:chPref val="1"/>
          <dgm:dir/>
          <dgm:animOne val="branch"/>
          <dgm:animLvl val="lvl"/>
          <dgm:resizeHandles/>
        </dgm:presLayoutVars>
      </dgm:prSet>
      <dgm:spPr/>
      <dgm:t>
        <a:bodyPr/>
        <a:lstStyle/>
        <a:p>
          <a:endParaRPr lang="ru-RU"/>
        </a:p>
      </dgm:t>
    </dgm:pt>
    <dgm:pt modelId="{2EB85212-E584-4A46-9FEE-FEE2401343C2}" type="pres">
      <dgm:prSet presAssocID="{07DA2A0D-B278-4799-B505-C69B713AE70F}" presName="root" presStyleCnt="0"/>
      <dgm:spPr/>
    </dgm:pt>
    <dgm:pt modelId="{F525E973-8651-47EA-BA87-1C89F3E22720}" type="pres">
      <dgm:prSet presAssocID="{07DA2A0D-B278-4799-B505-C69B713AE70F}" presName="rootComposite" presStyleCnt="0"/>
      <dgm:spPr/>
    </dgm:pt>
    <dgm:pt modelId="{47D15732-2625-461A-B2CA-E38D1916D136}" type="pres">
      <dgm:prSet presAssocID="{07DA2A0D-B278-4799-B505-C69B713AE70F}" presName="rootText" presStyleLbl="node1" presStyleIdx="0" presStyleCnt="1"/>
      <dgm:spPr/>
      <dgm:t>
        <a:bodyPr/>
        <a:lstStyle/>
        <a:p>
          <a:endParaRPr lang="ru-RU"/>
        </a:p>
      </dgm:t>
    </dgm:pt>
    <dgm:pt modelId="{04CD2BF8-4B33-4A9F-BF18-CEA2DDC3D76F}" type="pres">
      <dgm:prSet presAssocID="{07DA2A0D-B278-4799-B505-C69B713AE70F}" presName="rootConnector" presStyleLbl="node1" presStyleIdx="0" presStyleCnt="1"/>
      <dgm:spPr/>
      <dgm:t>
        <a:bodyPr/>
        <a:lstStyle/>
        <a:p>
          <a:endParaRPr lang="ru-RU"/>
        </a:p>
      </dgm:t>
    </dgm:pt>
    <dgm:pt modelId="{F76015A6-9D7B-481F-9307-AAC242F1D1E5}" type="pres">
      <dgm:prSet presAssocID="{07DA2A0D-B278-4799-B505-C69B713AE70F}" presName="childShape" presStyleCnt="0"/>
      <dgm:spPr/>
    </dgm:pt>
    <dgm:pt modelId="{80FD6118-BF43-413C-B65F-749F4877F9FD}" type="pres">
      <dgm:prSet presAssocID="{C0128FB8-4B26-4D9E-B75F-4BF43D6A751E}" presName="Name13" presStyleLbl="parChTrans1D2" presStyleIdx="0" presStyleCnt="2"/>
      <dgm:spPr/>
      <dgm:t>
        <a:bodyPr/>
        <a:lstStyle/>
        <a:p>
          <a:endParaRPr lang="ru-RU"/>
        </a:p>
      </dgm:t>
    </dgm:pt>
    <dgm:pt modelId="{460DFACE-DE33-4566-AE56-C88AEB9AEB6C}" type="pres">
      <dgm:prSet presAssocID="{3671B31D-8975-4E2B-8610-448C3A203F84}" presName="childText" presStyleLbl="bgAcc1" presStyleIdx="0" presStyleCnt="2">
        <dgm:presLayoutVars>
          <dgm:bulletEnabled val="1"/>
        </dgm:presLayoutVars>
      </dgm:prSet>
      <dgm:spPr/>
      <dgm:t>
        <a:bodyPr/>
        <a:lstStyle/>
        <a:p>
          <a:endParaRPr lang="ru-RU"/>
        </a:p>
      </dgm:t>
    </dgm:pt>
    <dgm:pt modelId="{36628221-7727-446C-873C-995BFA357EF6}" type="pres">
      <dgm:prSet presAssocID="{D0F50F8F-3AA9-4D73-BE51-AE7C56F208E8}" presName="Name13" presStyleLbl="parChTrans1D2" presStyleIdx="1" presStyleCnt="2"/>
      <dgm:spPr/>
      <dgm:t>
        <a:bodyPr/>
        <a:lstStyle/>
        <a:p>
          <a:endParaRPr lang="ru-RU"/>
        </a:p>
      </dgm:t>
    </dgm:pt>
    <dgm:pt modelId="{C2FF8D22-98DB-4E89-A802-6EC17A47B092}" type="pres">
      <dgm:prSet presAssocID="{A54FC011-17A9-4664-A550-9A44FDA6579D}" presName="childText" presStyleLbl="bgAcc1" presStyleIdx="1" presStyleCnt="2">
        <dgm:presLayoutVars>
          <dgm:bulletEnabled val="1"/>
        </dgm:presLayoutVars>
      </dgm:prSet>
      <dgm:spPr/>
      <dgm:t>
        <a:bodyPr/>
        <a:lstStyle/>
        <a:p>
          <a:endParaRPr lang="ru-RU"/>
        </a:p>
      </dgm:t>
    </dgm:pt>
  </dgm:ptLst>
  <dgm:cxnLst>
    <dgm:cxn modelId="{150D6E8B-C2FA-46AA-8903-AB44C5DDEBF6}" type="presOf" srcId="{C0128FB8-4B26-4D9E-B75F-4BF43D6A751E}" destId="{80FD6118-BF43-413C-B65F-749F4877F9FD}" srcOrd="0" destOrd="0" presId="urn:microsoft.com/office/officeart/2005/8/layout/hierarchy3"/>
    <dgm:cxn modelId="{4687C048-AB79-4D30-A53F-092C974BF624}" type="presOf" srcId="{07DA2A0D-B278-4799-B505-C69B713AE70F}" destId="{47D15732-2625-461A-B2CA-E38D1916D136}" srcOrd="0" destOrd="0" presId="urn:microsoft.com/office/officeart/2005/8/layout/hierarchy3"/>
    <dgm:cxn modelId="{E43B21A5-F46F-4F13-A2B9-2D23CF6809B3}" srcId="{07DA2A0D-B278-4799-B505-C69B713AE70F}" destId="{3671B31D-8975-4E2B-8610-448C3A203F84}" srcOrd="0" destOrd="0" parTransId="{C0128FB8-4B26-4D9E-B75F-4BF43D6A751E}" sibTransId="{204033F8-A049-4135-AEF4-26B3488BDBE0}"/>
    <dgm:cxn modelId="{C0F86D98-193A-41ED-9BC6-B7AE32CE4EE1}" type="presOf" srcId="{A54FC011-17A9-4664-A550-9A44FDA6579D}" destId="{C2FF8D22-98DB-4E89-A802-6EC17A47B092}" srcOrd="0" destOrd="0" presId="urn:microsoft.com/office/officeart/2005/8/layout/hierarchy3"/>
    <dgm:cxn modelId="{BBE1A186-00C2-432C-8EAE-83A6BF244FD4}" srcId="{67164C8C-7B27-409C-911F-33F81EB908E8}" destId="{07DA2A0D-B278-4799-B505-C69B713AE70F}" srcOrd="0" destOrd="0" parTransId="{8ED21005-BB51-42DB-B602-8BD57ED56DA0}" sibTransId="{BA046F3B-A3D7-4072-900D-32EB3D532FD0}"/>
    <dgm:cxn modelId="{BAF7CB17-A9AE-40EC-9952-457C03713F43}" type="presOf" srcId="{07DA2A0D-B278-4799-B505-C69B713AE70F}" destId="{04CD2BF8-4B33-4A9F-BF18-CEA2DDC3D76F}" srcOrd="1" destOrd="0" presId="urn:microsoft.com/office/officeart/2005/8/layout/hierarchy3"/>
    <dgm:cxn modelId="{FB1A065E-215C-428E-928A-675ED2C854F7}" srcId="{07DA2A0D-B278-4799-B505-C69B713AE70F}" destId="{A54FC011-17A9-4664-A550-9A44FDA6579D}" srcOrd="1" destOrd="0" parTransId="{D0F50F8F-3AA9-4D73-BE51-AE7C56F208E8}" sibTransId="{2EBA6A7F-4CEA-4D67-B552-2AD22931A3D1}"/>
    <dgm:cxn modelId="{8591B227-EC45-4A3F-A033-38D1688450E4}" type="presOf" srcId="{D0F50F8F-3AA9-4D73-BE51-AE7C56F208E8}" destId="{36628221-7727-446C-873C-995BFA357EF6}" srcOrd="0" destOrd="0" presId="urn:microsoft.com/office/officeart/2005/8/layout/hierarchy3"/>
    <dgm:cxn modelId="{2211F5D6-2CC2-4973-8AAA-A798EEE679E6}" type="presOf" srcId="{67164C8C-7B27-409C-911F-33F81EB908E8}" destId="{BCF152A3-A3D7-47DF-B076-FC2A82D2DD56}" srcOrd="0" destOrd="0" presId="urn:microsoft.com/office/officeart/2005/8/layout/hierarchy3"/>
    <dgm:cxn modelId="{E57EF32E-4A9E-4D9B-809D-5522807831F6}" type="presOf" srcId="{3671B31D-8975-4E2B-8610-448C3A203F84}" destId="{460DFACE-DE33-4566-AE56-C88AEB9AEB6C}" srcOrd="0" destOrd="0" presId="urn:microsoft.com/office/officeart/2005/8/layout/hierarchy3"/>
    <dgm:cxn modelId="{DE95E948-E0FF-4308-AB95-BC91D338BBFE}" type="presParOf" srcId="{BCF152A3-A3D7-47DF-B076-FC2A82D2DD56}" destId="{2EB85212-E584-4A46-9FEE-FEE2401343C2}" srcOrd="0" destOrd="0" presId="urn:microsoft.com/office/officeart/2005/8/layout/hierarchy3"/>
    <dgm:cxn modelId="{B4C8E9A4-99B5-4DA1-8492-A9D1CFDFF6C8}" type="presParOf" srcId="{2EB85212-E584-4A46-9FEE-FEE2401343C2}" destId="{F525E973-8651-47EA-BA87-1C89F3E22720}" srcOrd="0" destOrd="0" presId="urn:microsoft.com/office/officeart/2005/8/layout/hierarchy3"/>
    <dgm:cxn modelId="{54E5C12D-2819-4D90-8360-9804B41FE2E4}" type="presParOf" srcId="{F525E973-8651-47EA-BA87-1C89F3E22720}" destId="{47D15732-2625-461A-B2CA-E38D1916D136}" srcOrd="0" destOrd="0" presId="urn:microsoft.com/office/officeart/2005/8/layout/hierarchy3"/>
    <dgm:cxn modelId="{72716840-4C2C-41D5-9A6E-D21E1B74FC9B}" type="presParOf" srcId="{F525E973-8651-47EA-BA87-1C89F3E22720}" destId="{04CD2BF8-4B33-4A9F-BF18-CEA2DDC3D76F}" srcOrd="1" destOrd="0" presId="urn:microsoft.com/office/officeart/2005/8/layout/hierarchy3"/>
    <dgm:cxn modelId="{6B5415E0-2B6C-4F47-9D3F-AB42B8079C35}" type="presParOf" srcId="{2EB85212-E584-4A46-9FEE-FEE2401343C2}" destId="{F76015A6-9D7B-481F-9307-AAC242F1D1E5}" srcOrd="1" destOrd="0" presId="urn:microsoft.com/office/officeart/2005/8/layout/hierarchy3"/>
    <dgm:cxn modelId="{07909709-70EC-4F8F-A729-A8062F658EBE}" type="presParOf" srcId="{F76015A6-9D7B-481F-9307-AAC242F1D1E5}" destId="{80FD6118-BF43-413C-B65F-749F4877F9FD}" srcOrd="0" destOrd="0" presId="urn:microsoft.com/office/officeart/2005/8/layout/hierarchy3"/>
    <dgm:cxn modelId="{EB04D34D-2AE5-42EC-8773-21EDECCAB074}" type="presParOf" srcId="{F76015A6-9D7B-481F-9307-AAC242F1D1E5}" destId="{460DFACE-DE33-4566-AE56-C88AEB9AEB6C}" srcOrd="1" destOrd="0" presId="urn:microsoft.com/office/officeart/2005/8/layout/hierarchy3"/>
    <dgm:cxn modelId="{D7EE1E45-0FD5-4D05-BE27-F173B4B13FE1}" type="presParOf" srcId="{F76015A6-9D7B-481F-9307-AAC242F1D1E5}" destId="{36628221-7727-446C-873C-995BFA357EF6}" srcOrd="2" destOrd="0" presId="urn:microsoft.com/office/officeart/2005/8/layout/hierarchy3"/>
    <dgm:cxn modelId="{65FD3563-1DA4-4E2A-8C7A-DD0DD5F5A486}" type="presParOf" srcId="{F76015A6-9D7B-481F-9307-AAC242F1D1E5}" destId="{C2FF8D22-98DB-4E89-A802-6EC17A47B092}" srcOrd="3"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34FD7E-3894-4BE5-8B8F-6052A4656386}" type="doc">
      <dgm:prSet loTypeId="urn:microsoft.com/office/officeart/2005/8/layout/vList2" loCatId="list" qsTypeId="urn:microsoft.com/office/officeart/2005/8/quickstyle/simple1#10" qsCatId="simple" csTypeId="urn:microsoft.com/office/officeart/2005/8/colors/accent1_2#12" csCatId="accent1" phldr="1"/>
      <dgm:spPr/>
      <dgm:t>
        <a:bodyPr/>
        <a:lstStyle/>
        <a:p>
          <a:endParaRPr lang="ru-RU"/>
        </a:p>
      </dgm:t>
    </dgm:pt>
    <dgm:pt modelId="{B26FAFF8-54B5-459F-9983-A683666B4B17}">
      <dgm:prSet/>
      <dgm:spPr>
        <a:solidFill>
          <a:schemeClr val="accent1">
            <a:lumMod val="40000"/>
            <a:lumOff val="60000"/>
          </a:schemeClr>
        </a:solidFill>
      </dgm:spPr>
      <dgm:t>
        <a:bodyPr/>
        <a:lstStyle/>
        <a:p>
          <a:pPr rtl="0"/>
          <a:r>
            <a:rPr lang="ru-RU" dirty="0" smtClean="0">
              <a:solidFill>
                <a:schemeClr val="tx1"/>
              </a:solidFill>
            </a:rPr>
            <a:t>- разработка и распространение информационных материалов о правах человека;</a:t>
          </a:r>
          <a:endParaRPr lang="ru-RU" dirty="0">
            <a:solidFill>
              <a:schemeClr val="tx1"/>
            </a:solidFill>
          </a:endParaRPr>
        </a:p>
      </dgm:t>
    </dgm:pt>
    <dgm:pt modelId="{81D95B8C-5FCE-4179-9E09-2CBAFA525867}" type="parTrans" cxnId="{5884A650-3DBA-4AB2-A2D6-8362841D3B34}">
      <dgm:prSet/>
      <dgm:spPr/>
      <dgm:t>
        <a:bodyPr/>
        <a:lstStyle/>
        <a:p>
          <a:endParaRPr lang="ru-RU"/>
        </a:p>
      </dgm:t>
    </dgm:pt>
    <dgm:pt modelId="{18DF2685-73EC-4D5B-8589-305052C87789}" type="sibTrans" cxnId="{5884A650-3DBA-4AB2-A2D6-8362841D3B34}">
      <dgm:prSet/>
      <dgm:spPr/>
      <dgm:t>
        <a:bodyPr/>
        <a:lstStyle/>
        <a:p>
          <a:endParaRPr lang="ru-RU"/>
        </a:p>
      </dgm:t>
    </dgm:pt>
    <dgm:pt modelId="{8850F52E-78CE-486F-BE0E-4E3536A332CB}">
      <dgm:prSet/>
      <dgm:spPr>
        <a:solidFill>
          <a:schemeClr val="accent1">
            <a:lumMod val="40000"/>
            <a:lumOff val="60000"/>
          </a:schemeClr>
        </a:solidFill>
      </dgm:spPr>
      <dgm:t>
        <a:bodyPr/>
        <a:lstStyle/>
        <a:p>
          <a:pPr rtl="0"/>
          <a:r>
            <a:rPr lang="ru-RU" dirty="0" smtClean="0">
              <a:solidFill>
                <a:schemeClr val="tx1"/>
              </a:solidFill>
            </a:rPr>
            <a:t>- содействие библиотекам области в организации тематических стендов, посвященных правам человека;</a:t>
          </a:r>
          <a:endParaRPr lang="ru-RU" dirty="0">
            <a:solidFill>
              <a:schemeClr val="tx1"/>
            </a:solidFill>
          </a:endParaRPr>
        </a:p>
      </dgm:t>
    </dgm:pt>
    <dgm:pt modelId="{C1637D50-CD0F-4C86-910F-03C5E7DE236A}" type="parTrans" cxnId="{F7494472-48F0-4CBB-9590-137D9BABF152}">
      <dgm:prSet/>
      <dgm:spPr/>
      <dgm:t>
        <a:bodyPr/>
        <a:lstStyle/>
        <a:p>
          <a:endParaRPr lang="ru-RU"/>
        </a:p>
      </dgm:t>
    </dgm:pt>
    <dgm:pt modelId="{BEA8B6AE-CCE4-4574-81FA-E3A7B68DD71F}" type="sibTrans" cxnId="{F7494472-48F0-4CBB-9590-137D9BABF152}">
      <dgm:prSet/>
      <dgm:spPr/>
      <dgm:t>
        <a:bodyPr/>
        <a:lstStyle/>
        <a:p>
          <a:endParaRPr lang="ru-RU"/>
        </a:p>
      </dgm:t>
    </dgm:pt>
    <dgm:pt modelId="{7D008BD1-93D0-4D7A-804C-F3DC335A2A92}">
      <dgm:prSet/>
      <dgm:spPr>
        <a:solidFill>
          <a:schemeClr val="accent1">
            <a:lumMod val="40000"/>
            <a:lumOff val="60000"/>
          </a:schemeClr>
        </a:solidFill>
      </dgm:spPr>
      <dgm:t>
        <a:bodyPr/>
        <a:lstStyle/>
        <a:p>
          <a:pPr rtl="0"/>
          <a:r>
            <a:rPr lang="ru-RU" dirty="0" smtClean="0">
              <a:solidFill>
                <a:schemeClr val="tx1"/>
              </a:solidFill>
            </a:rPr>
            <a:t>- открытый (без предварительной записи) прием Уполномоченного и сотрудников аппарата;</a:t>
          </a:r>
          <a:endParaRPr lang="ru-RU" dirty="0">
            <a:solidFill>
              <a:schemeClr val="tx1"/>
            </a:solidFill>
          </a:endParaRPr>
        </a:p>
      </dgm:t>
    </dgm:pt>
    <dgm:pt modelId="{B208FFC4-A9F9-434B-B2CB-7D075173C8BB}" type="parTrans" cxnId="{0C1C522B-B1D2-4424-81BE-A82AE4B2A99C}">
      <dgm:prSet/>
      <dgm:spPr/>
      <dgm:t>
        <a:bodyPr/>
        <a:lstStyle/>
        <a:p>
          <a:endParaRPr lang="ru-RU"/>
        </a:p>
      </dgm:t>
    </dgm:pt>
    <dgm:pt modelId="{74EE2A40-D25F-49E9-8308-54262FE41E8E}" type="sibTrans" cxnId="{0C1C522B-B1D2-4424-81BE-A82AE4B2A99C}">
      <dgm:prSet/>
      <dgm:spPr/>
      <dgm:t>
        <a:bodyPr/>
        <a:lstStyle/>
        <a:p>
          <a:endParaRPr lang="ru-RU"/>
        </a:p>
      </dgm:t>
    </dgm:pt>
    <dgm:pt modelId="{782ADE23-DB0B-44DF-AEE0-9F07375CC45D}">
      <dgm:prSet/>
      <dgm:spPr>
        <a:solidFill>
          <a:schemeClr val="accent1">
            <a:lumMod val="40000"/>
            <a:lumOff val="60000"/>
          </a:schemeClr>
        </a:solidFill>
      </dgm:spPr>
      <dgm:t>
        <a:bodyPr/>
        <a:lstStyle/>
        <a:p>
          <a:pPr rtl="0"/>
          <a:r>
            <a:rPr lang="ru-RU" dirty="0" smtClean="0">
              <a:solidFill>
                <a:schemeClr val="tx1"/>
              </a:solidFill>
            </a:rPr>
            <a:t>- прием в рамках Общероссийского дня приема граждан; </a:t>
          </a:r>
          <a:endParaRPr lang="ru-RU" dirty="0">
            <a:solidFill>
              <a:schemeClr val="tx1"/>
            </a:solidFill>
          </a:endParaRPr>
        </a:p>
      </dgm:t>
    </dgm:pt>
    <dgm:pt modelId="{BE5BAC25-538A-4379-905B-36B190CA540A}" type="parTrans" cxnId="{A9E005DC-E507-4A47-AEC1-7FCBE20576A5}">
      <dgm:prSet/>
      <dgm:spPr/>
      <dgm:t>
        <a:bodyPr/>
        <a:lstStyle/>
        <a:p>
          <a:endParaRPr lang="ru-RU"/>
        </a:p>
      </dgm:t>
    </dgm:pt>
    <dgm:pt modelId="{5D0D6F58-71AE-4A70-B0A4-9E47595FBDF2}" type="sibTrans" cxnId="{A9E005DC-E507-4A47-AEC1-7FCBE20576A5}">
      <dgm:prSet/>
      <dgm:spPr/>
      <dgm:t>
        <a:bodyPr/>
        <a:lstStyle/>
        <a:p>
          <a:endParaRPr lang="ru-RU"/>
        </a:p>
      </dgm:t>
    </dgm:pt>
    <dgm:pt modelId="{A580D208-D3A3-46B4-9ABA-836123D47397}">
      <dgm:prSet/>
      <dgm:spPr>
        <a:solidFill>
          <a:schemeClr val="accent1">
            <a:lumMod val="40000"/>
            <a:lumOff val="60000"/>
          </a:schemeClr>
        </a:solidFill>
      </dgm:spPr>
      <dgm:t>
        <a:bodyPr/>
        <a:lstStyle/>
        <a:p>
          <a:pPr rtl="0"/>
          <a:r>
            <a:rPr lang="ru-RU" dirty="0" smtClean="0">
              <a:solidFill>
                <a:schemeClr val="tx1"/>
              </a:solidFill>
            </a:rPr>
            <a:t>- «горячая» телефонная линия «Вопрос Уполномоченному»;</a:t>
          </a:r>
          <a:endParaRPr lang="ru-RU" dirty="0">
            <a:solidFill>
              <a:schemeClr val="tx1"/>
            </a:solidFill>
          </a:endParaRPr>
        </a:p>
      </dgm:t>
    </dgm:pt>
    <dgm:pt modelId="{E3256B8D-0048-40C6-B357-9F3DEBC098EB}" type="parTrans" cxnId="{D34DFE2A-6C72-498F-988C-1156B3680CD8}">
      <dgm:prSet/>
      <dgm:spPr/>
      <dgm:t>
        <a:bodyPr/>
        <a:lstStyle/>
        <a:p>
          <a:endParaRPr lang="ru-RU"/>
        </a:p>
      </dgm:t>
    </dgm:pt>
    <dgm:pt modelId="{9E7D2846-E6B7-4C72-9A4F-04AB2D59765B}" type="sibTrans" cxnId="{D34DFE2A-6C72-498F-988C-1156B3680CD8}">
      <dgm:prSet/>
      <dgm:spPr/>
      <dgm:t>
        <a:bodyPr/>
        <a:lstStyle/>
        <a:p>
          <a:endParaRPr lang="ru-RU"/>
        </a:p>
      </dgm:t>
    </dgm:pt>
    <dgm:pt modelId="{4C52518A-A24B-4540-8647-A186659D3548}">
      <dgm:prSet/>
      <dgm:spPr>
        <a:solidFill>
          <a:schemeClr val="accent1">
            <a:lumMod val="40000"/>
            <a:lumOff val="60000"/>
          </a:schemeClr>
        </a:solidFill>
      </dgm:spPr>
      <dgm:t>
        <a:bodyPr/>
        <a:lstStyle/>
        <a:p>
          <a:pPr rtl="0"/>
          <a:r>
            <a:rPr lang="ru-RU" dirty="0" smtClean="0">
              <a:solidFill>
                <a:schemeClr val="tx1"/>
              </a:solidFill>
            </a:rPr>
            <a:t>- выездные приемы граждан</a:t>
          </a:r>
          <a:endParaRPr lang="ru-RU" dirty="0">
            <a:solidFill>
              <a:schemeClr val="tx1"/>
            </a:solidFill>
          </a:endParaRPr>
        </a:p>
      </dgm:t>
    </dgm:pt>
    <dgm:pt modelId="{91051152-50D9-4C8C-92DF-EEB6C648F158}" type="parTrans" cxnId="{6E4B20B8-6F64-4D28-81BC-ECD4F37023FD}">
      <dgm:prSet/>
      <dgm:spPr/>
      <dgm:t>
        <a:bodyPr/>
        <a:lstStyle/>
        <a:p>
          <a:endParaRPr lang="ru-RU"/>
        </a:p>
      </dgm:t>
    </dgm:pt>
    <dgm:pt modelId="{03049423-CEFF-4D54-A3C1-088A7712518C}" type="sibTrans" cxnId="{6E4B20B8-6F64-4D28-81BC-ECD4F37023FD}">
      <dgm:prSet/>
      <dgm:spPr/>
      <dgm:t>
        <a:bodyPr/>
        <a:lstStyle/>
        <a:p>
          <a:endParaRPr lang="ru-RU"/>
        </a:p>
      </dgm:t>
    </dgm:pt>
    <dgm:pt modelId="{13ED1E0C-34C0-4F2F-9277-890DB2DACF9E}" type="pres">
      <dgm:prSet presAssocID="{7934FD7E-3894-4BE5-8B8F-6052A4656386}" presName="linear" presStyleCnt="0">
        <dgm:presLayoutVars>
          <dgm:animLvl val="lvl"/>
          <dgm:resizeHandles val="exact"/>
        </dgm:presLayoutVars>
      </dgm:prSet>
      <dgm:spPr/>
      <dgm:t>
        <a:bodyPr/>
        <a:lstStyle/>
        <a:p>
          <a:endParaRPr lang="ru-RU"/>
        </a:p>
      </dgm:t>
    </dgm:pt>
    <dgm:pt modelId="{94AF382C-E83B-468F-8FBE-846E85CCCDA6}" type="pres">
      <dgm:prSet presAssocID="{B26FAFF8-54B5-459F-9983-A683666B4B17}" presName="parentText" presStyleLbl="node1" presStyleIdx="0" presStyleCnt="6">
        <dgm:presLayoutVars>
          <dgm:chMax val="0"/>
          <dgm:bulletEnabled val="1"/>
        </dgm:presLayoutVars>
      </dgm:prSet>
      <dgm:spPr/>
      <dgm:t>
        <a:bodyPr/>
        <a:lstStyle/>
        <a:p>
          <a:endParaRPr lang="ru-RU"/>
        </a:p>
      </dgm:t>
    </dgm:pt>
    <dgm:pt modelId="{F3B269A5-298C-43B9-A59F-796E6DAEC1F6}" type="pres">
      <dgm:prSet presAssocID="{18DF2685-73EC-4D5B-8589-305052C87789}" presName="spacer" presStyleCnt="0"/>
      <dgm:spPr/>
    </dgm:pt>
    <dgm:pt modelId="{6AC5BDD6-249E-4AFE-A6D2-DB10C03D79A9}" type="pres">
      <dgm:prSet presAssocID="{8850F52E-78CE-486F-BE0E-4E3536A332CB}" presName="parentText" presStyleLbl="node1" presStyleIdx="1" presStyleCnt="6">
        <dgm:presLayoutVars>
          <dgm:chMax val="0"/>
          <dgm:bulletEnabled val="1"/>
        </dgm:presLayoutVars>
      </dgm:prSet>
      <dgm:spPr/>
      <dgm:t>
        <a:bodyPr/>
        <a:lstStyle/>
        <a:p>
          <a:endParaRPr lang="ru-RU"/>
        </a:p>
      </dgm:t>
    </dgm:pt>
    <dgm:pt modelId="{49D60379-4944-4186-8222-457DA9FE19E9}" type="pres">
      <dgm:prSet presAssocID="{BEA8B6AE-CCE4-4574-81FA-E3A7B68DD71F}" presName="spacer" presStyleCnt="0"/>
      <dgm:spPr/>
    </dgm:pt>
    <dgm:pt modelId="{4DDADCEA-6FBB-442B-91B5-B1693F6311E0}" type="pres">
      <dgm:prSet presAssocID="{7D008BD1-93D0-4D7A-804C-F3DC335A2A92}" presName="parentText" presStyleLbl="node1" presStyleIdx="2" presStyleCnt="6">
        <dgm:presLayoutVars>
          <dgm:chMax val="0"/>
          <dgm:bulletEnabled val="1"/>
        </dgm:presLayoutVars>
      </dgm:prSet>
      <dgm:spPr/>
      <dgm:t>
        <a:bodyPr/>
        <a:lstStyle/>
        <a:p>
          <a:endParaRPr lang="ru-RU"/>
        </a:p>
      </dgm:t>
    </dgm:pt>
    <dgm:pt modelId="{CCAA8AE4-ABAF-4EED-8CB4-DB9D1C2509B9}" type="pres">
      <dgm:prSet presAssocID="{74EE2A40-D25F-49E9-8308-54262FE41E8E}" presName="spacer" presStyleCnt="0"/>
      <dgm:spPr/>
    </dgm:pt>
    <dgm:pt modelId="{799F0094-E0EE-403B-8F88-E5483BF958A5}" type="pres">
      <dgm:prSet presAssocID="{782ADE23-DB0B-44DF-AEE0-9F07375CC45D}" presName="parentText" presStyleLbl="node1" presStyleIdx="3" presStyleCnt="6">
        <dgm:presLayoutVars>
          <dgm:chMax val="0"/>
          <dgm:bulletEnabled val="1"/>
        </dgm:presLayoutVars>
      </dgm:prSet>
      <dgm:spPr/>
      <dgm:t>
        <a:bodyPr/>
        <a:lstStyle/>
        <a:p>
          <a:endParaRPr lang="ru-RU"/>
        </a:p>
      </dgm:t>
    </dgm:pt>
    <dgm:pt modelId="{BA4FE36B-FFDD-477A-A5C9-0302D4998CD7}" type="pres">
      <dgm:prSet presAssocID="{5D0D6F58-71AE-4A70-B0A4-9E47595FBDF2}" presName="spacer" presStyleCnt="0"/>
      <dgm:spPr/>
    </dgm:pt>
    <dgm:pt modelId="{9097A9DD-06E8-4F37-931C-614C8ED9085B}" type="pres">
      <dgm:prSet presAssocID="{A580D208-D3A3-46B4-9ABA-836123D47397}" presName="parentText" presStyleLbl="node1" presStyleIdx="4" presStyleCnt="6">
        <dgm:presLayoutVars>
          <dgm:chMax val="0"/>
          <dgm:bulletEnabled val="1"/>
        </dgm:presLayoutVars>
      </dgm:prSet>
      <dgm:spPr/>
      <dgm:t>
        <a:bodyPr/>
        <a:lstStyle/>
        <a:p>
          <a:endParaRPr lang="ru-RU"/>
        </a:p>
      </dgm:t>
    </dgm:pt>
    <dgm:pt modelId="{10A75DB9-2A5C-4F8E-B66E-408E5E5C6386}" type="pres">
      <dgm:prSet presAssocID="{9E7D2846-E6B7-4C72-9A4F-04AB2D59765B}" presName="spacer" presStyleCnt="0"/>
      <dgm:spPr/>
    </dgm:pt>
    <dgm:pt modelId="{0C95A872-C4F5-441E-8D4D-3D735D5E6AA7}" type="pres">
      <dgm:prSet presAssocID="{4C52518A-A24B-4540-8647-A186659D3548}" presName="parentText" presStyleLbl="node1" presStyleIdx="5" presStyleCnt="6">
        <dgm:presLayoutVars>
          <dgm:chMax val="0"/>
          <dgm:bulletEnabled val="1"/>
        </dgm:presLayoutVars>
      </dgm:prSet>
      <dgm:spPr/>
      <dgm:t>
        <a:bodyPr/>
        <a:lstStyle/>
        <a:p>
          <a:endParaRPr lang="ru-RU"/>
        </a:p>
      </dgm:t>
    </dgm:pt>
  </dgm:ptLst>
  <dgm:cxnLst>
    <dgm:cxn modelId="{5884A650-3DBA-4AB2-A2D6-8362841D3B34}" srcId="{7934FD7E-3894-4BE5-8B8F-6052A4656386}" destId="{B26FAFF8-54B5-459F-9983-A683666B4B17}" srcOrd="0" destOrd="0" parTransId="{81D95B8C-5FCE-4179-9E09-2CBAFA525867}" sibTransId="{18DF2685-73EC-4D5B-8589-305052C87789}"/>
    <dgm:cxn modelId="{3086A03A-3E53-49C5-81B6-D752075DAB7A}" type="presOf" srcId="{7D008BD1-93D0-4D7A-804C-F3DC335A2A92}" destId="{4DDADCEA-6FBB-442B-91B5-B1693F6311E0}" srcOrd="0" destOrd="0" presId="urn:microsoft.com/office/officeart/2005/8/layout/vList2"/>
    <dgm:cxn modelId="{A9E005DC-E507-4A47-AEC1-7FCBE20576A5}" srcId="{7934FD7E-3894-4BE5-8B8F-6052A4656386}" destId="{782ADE23-DB0B-44DF-AEE0-9F07375CC45D}" srcOrd="3" destOrd="0" parTransId="{BE5BAC25-538A-4379-905B-36B190CA540A}" sibTransId="{5D0D6F58-71AE-4A70-B0A4-9E47595FBDF2}"/>
    <dgm:cxn modelId="{F7494472-48F0-4CBB-9590-137D9BABF152}" srcId="{7934FD7E-3894-4BE5-8B8F-6052A4656386}" destId="{8850F52E-78CE-486F-BE0E-4E3536A332CB}" srcOrd="1" destOrd="0" parTransId="{C1637D50-CD0F-4C86-910F-03C5E7DE236A}" sibTransId="{BEA8B6AE-CCE4-4574-81FA-E3A7B68DD71F}"/>
    <dgm:cxn modelId="{C22AC217-FE9A-4DE0-B218-5ACCEC16C72A}" type="presOf" srcId="{A580D208-D3A3-46B4-9ABA-836123D47397}" destId="{9097A9DD-06E8-4F37-931C-614C8ED9085B}" srcOrd="0" destOrd="0" presId="urn:microsoft.com/office/officeart/2005/8/layout/vList2"/>
    <dgm:cxn modelId="{0C1C522B-B1D2-4424-81BE-A82AE4B2A99C}" srcId="{7934FD7E-3894-4BE5-8B8F-6052A4656386}" destId="{7D008BD1-93D0-4D7A-804C-F3DC335A2A92}" srcOrd="2" destOrd="0" parTransId="{B208FFC4-A9F9-434B-B2CB-7D075173C8BB}" sibTransId="{74EE2A40-D25F-49E9-8308-54262FE41E8E}"/>
    <dgm:cxn modelId="{FFAFF1D7-57EF-450B-B92F-B5B266092B79}" type="presOf" srcId="{B26FAFF8-54B5-459F-9983-A683666B4B17}" destId="{94AF382C-E83B-468F-8FBE-846E85CCCDA6}" srcOrd="0" destOrd="0" presId="urn:microsoft.com/office/officeart/2005/8/layout/vList2"/>
    <dgm:cxn modelId="{83636BBC-F37B-4C16-9264-B3080019433C}" type="presOf" srcId="{782ADE23-DB0B-44DF-AEE0-9F07375CC45D}" destId="{799F0094-E0EE-403B-8F88-E5483BF958A5}" srcOrd="0" destOrd="0" presId="urn:microsoft.com/office/officeart/2005/8/layout/vList2"/>
    <dgm:cxn modelId="{6E4B20B8-6F64-4D28-81BC-ECD4F37023FD}" srcId="{7934FD7E-3894-4BE5-8B8F-6052A4656386}" destId="{4C52518A-A24B-4540-8647-A186659D3548}" srcOrd="5" destOrd="0" parTransId="{91051152-50D9-4C8C-92DF-EEB6C648F158}" sibTransId="{03049423-CEFF-4D54-A3C1-088A7712518C}"/>
    <dgm:cxn modelId="{D34DFE2A-6C72-498F-988C-1156B3680CD8}" srcId="{7934FD7E-3894-4BE5-8B8F-6052A4656386}" destId="{A580D208-D3A3-46B4-9ABA-836123D47397}" srcOrd="4" destOrd="0" parTransId="{E3256B8D-0048-40C6-B357-9F3DEBC098EB}" sibTransId="{9E7D2846-E6B7-4C72-9A4F-04AB2D59765B}"/>
    <dgm:cxn modelId="{3B3ABE47-F69D-492E-BE21-89A7EACEE54A}" type="presOf" srcId="{8850F52E-78CE-486F-BE0E-4E3536A332CB}" destId="{6AC5BDD6-249E-4AFE-A6D2-DB10C03D79A9}" srcOrd="0" destOrd="0" presId="urn:microsoft.com/office/officeart/2005/8/layout/vList2"/>
    <dgm:cxn modelId="{7517BD2A-E2D1-489F-BF8A-3E2637AAA7D5}" type="presOf" srcId="{4C52518A-A24B-4540-8647-A186659D3548}" destId="{0C95A872-C4F5-441E-8D4D-3D735D5E6AA7}" srcOrd="0" destOrd="0" presId="urn:microsoft.com/office/officeart/2005/8/layout/vList2"/>
    <dgm:cxn modelId="{E23831BE-6FE4-4AA4-B977-6A3CC86A80F7}" type="presOf" srcId="{7934FD7E-3894-4BE5-8B8F-6052A4656386}" destId="{13ED1E0C-34C0-4F2F-9277-890DB2DACF9E}" srcOrd="0" destOrd="0" presId="urn:microsoft.com/office/officeart/2005/8/layout/vList2"/>
    <dgm:cxn modelId="{E88309D4-7969-45CA-89D5-625BE88FC680}" type="presParOf" srcId="{13ED1E0C-34C0-4F2F-9277-890DB2DACF9E}" destId="{94AF382C-E83B-468F-8FBE-846E85CCCDA6}" srcOrd="0" destOrd="0" presId="urn:microsoft.com/office/officeart/2005/8/layout/vList2"/>
    <dgm:cxn modelId="{7283AA62-8CBD-42E1-93C3-71EBB39B8157}" type="presParOf" srcId="{13ED1E0C-34C0-4F2F-9277-890DB2DACF9E}" destId="{F3B269A5-298C-43B9-A59F-796E6DAEC1F6}" srcOrd="1" destOrd="0" presId="urn:microsoft.com/office/officeart/2005/8/layout/vList2"/>
    <dgm:cxn modelId="{4E5077D9-515D-484E-993B-EAA576BD124F}" type="presParOf" srcId="{13ED1E0C-34C0-4F2F-9277-890DB2DACF9E}" destId="{6AC5BDD6-249E-4AFE-A6D2-DB10C03D79A9}" srcOrd="2" destOrd="0" presId="urn:microsoft.com/office/officeart/2005/8/layout/vList2"/>
    <dgm:cxn modelId="{F1073029-FB07-47E5-9487-80782440809F}" type="presParOf" srcId="{13ED1E0C-34C0-4F2F-9277-890DB2DACF9E}" destId="{49D60379-4944-4186-8222-457DA9FE19E9}" srcOrd="3" destOrd="0" presId="urn:microsoft.com/office/officeart/2005/8/layout/vList2"/>
    <dgm:cxn modelId="{DF9BF573-A986-4826-8C9B-B4523A1DA4C9}" type="presParOf" srcId="{13ED1E0C-34C0-4F2F-9277-890DB2DACF9E}" destId="{4DDADCEA-6FBB-442B-91B5-B1693F6311E0}" srcOrd="4" destOrd="0" presId="urn:microsoft.com/office/officeart/2005/8/layout/vList2"/>
    <dgm:cxn modelId="{07E9F78E-27DC-4D9C-ABC6-B2D34A01783A}" type="presParOf" srcId="{13ED1E0C-34C0-4F2F-9277-890DB2DACF9E}" destId="{CCAA8AE4-ABAF-4EED-8CB4-DB9D1C2509B9}" srcOrd="5" destOrd="0" presId="urn:microsoft.com/office/officeart/2005/8/layout/vList2"/>
    <dgm:cxn modelId="{E4D1722B-173E-43AB-9853-37B58DF96500}" type="presParOf" srcId="{13ED1E0C-34C0-4F2F-9277-890DB2DACF9E}" destId="{799F0094-E0EE-403B-8F88-E5483BF958A5}" srcOrd="6" destOrd="0" presId="urn:microsoft.com/office/officeart/2005/8/layout/vList2"/>
    <dgm:cxn modelId="{C97C792A-A173-4233-87A5-D0E16AB616F3}" type="presParOf" srcId="{13ED1E0C-34C0-4F2F-9277-890DB2DACF9E}" destId="{BA4FE36B-FFDD-477A-A5C9-0302D4998CD7}" srcOrd="7" destOrd="0" presId="urn:microsoft.com/office/officeart/2005/8/layout/vList2"/>
    <dgm:cxn modelId="{59C61599-C0FD-4EF2-BCF6-C8DD0255B112}" type="presParOf" srcId="{13ED1E0C-34C0-4F2F-9277-890DB2DACF9E}" destId="{9097A9DD-06E8-4F37-931C-614C8ED9085B}" srcOrd="8" destOrd="0" presId="urn:microsoft.com/office/officeart/2005/8/layout/vList2"/>
    <dgm:cxn modelId="{47D93D53-E010-45B5-B96A-436A8BE65917}" type="presParOf" srcId="{13ED1E0C-34C0-4F2F-9277-890DB2DACF9E}" destId="{10A75DB9-2A5C-4F8E-B66E-408E5E5C6386}" srcOrd="9" destOrd="0" presId="urn:microsoft.com/office/officeart/2005/8/layout/vList2"/>
    <dgm:cxn modelId="{C56B7E76-A6A2-4040-9283-3BA85074D82F}" type="presParOf" srcId="{13ED1E0C-34C0-4F2F-9277-890DB2DACF9E}" destId="{0C95A872-C4F5-441E-8D4D-3D735D5E6AA7}"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B2624F-0F44-44A6-9FAE-6632D682C12F}" type="doc">
      <dgm:prSet loTypeId="urn:microsoft.com/office/officeart/2005/8/layout/vList5" loCatId="list" qsTypeId="urn:microsoft.com/office/officeart/2005/8/quickstyle/simple3" qsCatId="simple" csTypeId="urn:microsoft.com/office/officeart/2005/8/colors/accent1_2#13" csCatId="accent1" phldr="1"/>
      <dgm:spPr/>
      <dgm:t>
        <a:bodyPr/>
        <a:lstStyle/>
        <a:p>
          <a:endParaRPr lang="ru-RU"/>
        </a:p>
      </dgm:t>
    </dgm:pt>
    <dgm:pt modelId="{83E08BEE-16BE-47E1-980B-80EF8455525F}">
      <dgm:prSet phldrT="[Текст]" custT="1"/>
      <dgm:spPr/>
      <dgm:t>
        <a:bodyPr/>
        <a:lstStyle/>
        <a:p>
          <a:r>
            <a:rPr lang="ru-RU" sz="1200" dirty="0"/>
            <a:t>Соблюдение прав на охрану здоровья и медицинскую помощь</a:t>
          </a:r>
        </a:p>
      </dgm:t>
    </dgm:pt>
    <dgm:pt modelId="{505B8130-9A4A-40FB-A5CC-2ABD3E37DEAA}" type="parTrans" cxnId="{2DE7224E-0E60-42CF-9B57-C9B604DCE0B8}">
      <dgm:prSet/>
      <dgm:spPr/>
      <dgm:t>
        <a:bodyPr/>
        <a:lstStyle/>
        <a:p>
          <a:endParaRPr lang="ru-RU" sz="800"/>
        </a:p>
      </dgm:t>
    </dgm:pt>
    <dgm:pt modelId="{825DEDA5-16C9-4D3B-BE1C-79AA88E03372}" type="sibTrans" cxnId="{2DE7224E-0E60-42CF-9B57-C9B604DCE0B8}">
      <dgm:prSet/>
      <dgm:spPr/>
      <dgm:t>
        <a:bodyPr/>
        <a:lstStyle/>
        <a:p>
          <a:endParaRPr lang="ru-RU" sz="800"/>
        </a:p>
      </dgm:t>
    </dgm:pt>
    <dgm:pt modelId="{F8FFB0C6-83A3-4234-A7E1-D4D821A1F96A}">
      <dgm:prSet phldrT="[Текст]" custT="1"/>
      <dgm:spPr/>
      <dgm:t>
        <a:bodyPr/>
        <a:lstStyle/>
        <a:p>
          <a:r>
            <a:rPr lang="ru-RU" sz="1200" dirty="0"/>
            <a:t>Соблюдение  политических прав</a:t>
          </a:r>
        </a:p>
      </dgm:t>
    </dgm:pt>
    <dgm:pt modelId="{16A83A36-EC93-4A6B-A9D3-49228746E4AF}" type="parTrans" cxnId="{DB4A8060-1B69-414E-80FC-B97858E62F8E}">
      <dgm:prSet/>
      <dgm:spPr/>
      <dgm:t>
        <a:bodyPr/>
        <a:lstStyle/>
        <a:p>
          <a:endParaRPr lang="ru-RU" sz="800"/>
        </a:p>
      </dgm:t>
    </dgm:pt>
    <dgm:pt modelId="{0353DAF7-277F-4922-9230-CC207E94D53B}" type="sibTrans" cxnId="{DB4A8060-1B69-414E-80FC-B97858E62F8E}">
      <dgm:prSet/>
      <dgm:spPr/>
      <dgm:t>
        <a:bodyPr/>
        <a:lstStyle/>
        <a:p>
          <a:endParaRPr lang="ru-RU" sz="800"/>
        </a:p>
      </dgm:t>
    </dgm:pt>
    <dgm:pt modelId="{FD2BFD7F-6580-435C-B3FD-16C1D4C563C2}">
      <dgm:prSet phldrT="[Текст]" custT="1"/>
      <dgm:spPr/>
      <dgm:t>
        <a:bodyPr/>
        <a:lstStyle/>
        <a:p>
          <a:r>
            <a:rPr lang="ru-RU" sz="1200" dirty="0"/>
            <a:t>Соблюдение прав жителей отдельных </a:t>
          </a:r>
          <a:r>
            <a:rPr lang="ru-RU" sz="1200" dirty="0" smtClean="0"/>
            <a:t>территорий</a:t>
          </a:r>
          <a:endParaRPr lang="ru-RU" sz="1200" dirty="0"/>
        </a:p>
      </dgm:t>
    </dgm:pt>
    <dgm:pt modelId="{5D497A03-1B24-49CF-B5B1-BD139148102A}" type="parTrans" cxnId="{750FB1A3-FC62-4094-8FF1-1EF92FA217EB}">
      <dgm:prSet/>
      <dgm:spPr/>
      <dgm:t>
        <a:bodyPr/>
        <a:lstStyle/>
        <a:p>
          <a:endParaRPr lang="ru-RU" sz="800"/>
        </a:p>
      </dgm:t>
    </dgm:pt>
    <dgm:pt modelId="{C1A9D953-7A9A-48BC-BAA9-CEE103145779}" type="sibTrans" cxnId="{750FB1A3-FC62-4094-8FF1-1EF92FA217EB}">
      <dgm:prSet/>
      <dgm:spPr/>
      <dgm:t>
        <a:bodyPr/>
        <a:lstStyle/>
        <a:p>
          <a:endParaRPr lang="ru-RU" sz="800"/>
        </a:p>
      </dgm:t>
    </dgm:pt>
    <dgm:pt modelId="{6410FC8F-2424-4EC3-9B64-335142C9C6F7}">
      <dgm:prSet phldrT="[Текст]" custT="1"/>
      <dgm:spPr/>
      <dgm:t>
        <a:bodyPr/>
        <a:lstStyle/>
        <a:p>
          <a:r>
            <a:rPr lang="ru-RU" sz="1200" dirty="0"/>
            <a:t>доступность медицинской помощи</a:t>
          </a:r>
        </a:p>
      </dgm:t>
    </dgm:pt>
    <dgm:pt modelId="{831AA97E-BFA0-46C4-B07E-AB98BFECECAD}" type="parTrans" cxnId="{8BF1137A-59EF-4894-87DF-48FEBE1589E4}">
      <dgm:prSet/>
      <dgm:spPr/>
      <dgm:t>
        <a:bodyPr/>
        <a:lstStyle/>
        <a:p>
          <a:endParaRPr lang="ru-RU" sz="800"/>
        </a:p>
      </dgm:t>
    </dgm:pt>
    <dgm:pt modelId="{886C6DA7-1D7A-4490-90FF-29087D4A2B5A}" type="sibTrans" cxnId="{8BF1137A-59EF-4894-87DF-48FEBE1589E4}">
      <dgm:prSet/>
      <dgm:spPr/>
      <dgm:t>
        <a:bodyPr/>
        <a:lstStyle/>
        <a:p>
          <a:endParaRPr lang="ru-RU" sz="800"/>
        </a:p>
      </dgm:t>
    </dgm:pt>
    <dgm:pt modelId="{D2841E8F-81C4-4391-BAB1-62070DD29CA5}">
      <dgm:prSet phldrT="[Текст]" custT="1"/>
      <dgm:spPr/>
      <dgm:t>
        <a:bodyPr/>
        <a:lstStyle/>
        <a:p>
          <a:r>
            <a:rPr lang="ru-RU" sz="1200" dirty="0"/>
            <a:t>переход  </a:t>
          </a:r>
          <a:r>
            <a:rPr lang="ru-RU" sz="1200" dirty="0" smtClean="0"/>
            <a:t>поликлиник </a:t>
          </a:r>
          <a:r>
            <a:rPr lang="ru-RU" sz="1200" dirty="0"/>
            <a:t>на шести- и семидневный режим работы</a:t>
          </a:r>
        </a:p>
      </dgm:t>
    </dgm:pt>
    <dgm:pt modelId="{B4096E7B-94C5-46E7-86C8-7DF28CE0BA6B}" type="parTrans" cxnId="{7ABDF70E-FBB5-48F6-8697-18983ADE65E9}">
      <dgm:prSet/>
      <dgm:spPr/>
      <dgm:t>
        <a:bodyPr/>
        <a:lstStyle/>
        <a:p>
          <a:endParaRPr lang="ru-RU" sz="800"/>
        </a:p>
      </dgm:t>
    </dgm:pt>
    <dgm:pt modelId="{CF5D173B-3500-4972-B3BA-37CD1565E9CD}" type="sibTrans" cxnId="{7ABDF70E-FBB5-48F6-8697-18983ADE65E9}">
      <dgm:prSet/>
      <dgm:spPr/>
      <dgm:t>
        <a:bodyPr/>
        <a:lstStyle/>
        <a:p>
          <a:endParaRPr lang="ru-RU" sz="800"/>
        </a:p>
      </dgm:t>
    </dgm:pt>
    <dgm:pt modelId="{AC75F39B-C478-450A-9259-72E8BB6A2377}">
      <dgm:prSet phldrT="[Текст]" custT="1"/>
      <dgm:spPr/>
      <dgm:t>
        <a:bodyPr/>
        <a:lstStyle/>
        <a:p>
          <a:r>
            <a:rPr lang="ru-RU" sz="1200" dirty="0"/>
            <a:t>проводимые и планируемые к проведению публичные мероприятия</a:t>
          </a:r>
        </a:p>
      </dgm:t>
    </dgm:pt>
    <dgm:pt modelId="{40F41E3E-7021-4B78-843A-4D23776F966D}" type="parTrans" cxnId="{DB9151F3-99E9-4B43-AB40-DA8BCED47B46}">
      <dgm:prSet/>
      <dgm:spPr/>
      <dgm:t>
        <a:bodyPr/>
        <a:lstStyle/>
        <a:p>
          <a:endParaRPr lang="ru-RU" sz="800"/>
        </a:p>
      </dgm:t>
    </dgm:pt>
    <dgm:pt modelId="{DF90A7AD-8663-4FE8-BD27-E6ADA71EC188}" type="sibTrans" cxnId="{DB9151F3-99E9-4B43-AB40-DA8BCED47B46}">
      <dgm:prSet/>
      <dgm:spPr/>
      <dgm:t>
        <a:bodyPr/>
        <a:lstStyle/>
        <a:p>
          <a:endParaRPr lang="ru-RU" sz="800"/>
        </a:p>
      </dgm:t>
    </dgm:pt>
    <dgm:pt modelId="{CD01FF43-D1C1-4F61-B615-A3081028701F}">
      <dgm:prSet phldrT="[Текст]" custT="1"/>
      <dgm:spPr/>
      <dgm:t>
        <a:bodyPr/>
        <a:lstStyle/>
        <a:p>
          <a:r>
            <a:rPr lang="ru-RU" sz="1200" dirty="0"/>
            <a:t>благоустройство </a:t>
          </a:r>
          <a:r>
            <a:rPr lang="ru-RU" sz="1200" dirty="0" smtClean="0"/>
            <a:t>населенных </a:t>
          </a:r>
          <a:r>
            <a:rPr lang="ru-RU" sz="1200" dirty="0"/>
            <a:t>пунктов</a:t>
          </a:r>
        </a:p>
      </dgm:t>
    </dgm:pt>
    <dgm:pt modelId="{4BC2348E-879A-4368-B917-3C384332DB16}" type="parTrans" cxnId="{90368400-8F8A-4E9A-A097-4FEEE8F034D0}">
      <dgm:prSet/>
      <dgm:spPr/>
      <dgm:t>
        <a:bodyPr/>
        <a:lstStyle/>
        <a:p>
          <a:endParaRPr lang="ru-RU" sz="800"/>
        </a:p>
      </dgm:t>
    </dgm:pt>
    <dgm:pt modelId="{5DAB7713-8C4E-440B-9043-8804C7EE8962}" type="sibTrans" cxnId="{90368400-8F8A-4E9A-A097-4FEEE8F034D0}">
      <dgm:prSet/>
      <dgm:spPr/>
      <dgm:t>
        <a:bodyPr/>
        <a:lstStyle/>
        <a:p>
          <a:endParaRPr lang="ru-RU" sz="800"/>
        </a:p>
      </dgm:t>
    </dgm:pt>
    <dgm:pt modelId="{9C0BD124-05C5-4A18-8183-A4C63C66368A}">
      <dgm:prSet phldrT="[Текст]" custT="1"/>
      <dgm:spPr/>
      <dgm:t>
        <a:bodyPr/>
        <a:lstStyle/>
        <a:p>
          <a:r>
            <a:rPr lang="ru-RU" sz="1200" dirty="0"/>
            <a:t>транспортная доступность территорий</a:t>
          </a:r>
        </a:p>
      </dgm:t>
    </dgm:pt>
    <dgm:pt modelId="{24F2A9EF-1BA2-43AA-906D-033F69D54B0A}" type="parTrans" cxnId="{5B9CBF9D-342A-4EEA-83B0-90433B117E39}">
      <dgm:prSet/>
      <dgm:spPr/>
      <dgm:t>
        <a:bodyPr/>
        <a:lstStyle/>
        <a:p>
          <a:endParaRPr lang="ru-RU" sz="800"/>
        </a:p>
      </dgm:t>
    </dgm:pt>
    <dgm:pt modelId="{6B6A8490-7135-4BF3-A3A2-5B51ECA65C43}" type="sibTrans" cxnId="{5B9CBF9D-342A-4EEA-83B0-90433B117E39}">
      <dgm:prSet/>
      <dgm:spPr/>
      <dgm:t>
        <a:bodyPr/>
        <a:lstStyle/>
        <a:p>
          <a:endParaRPr lang="ru-RU" sz="800"/>
        </a:p>
      </dgm:t>
    </dgm:pt>
    <dgm:pt modelId="{D4E21E64-BE05-4ED3-8DDE-27C29FD38141}">
      <dgm:prSet phldrT="[Текст]" custT="1"/>
      <dgm:spPr/>
      <dgm:t>
        <a:bodyPr/>
        <a:lstStyle/>
        <a:p>
          <a:r>
            <a:rPr lang="ru-RU" sz="1200" dirty="0"/>
            <a:t>Соблюдение прав лиц, находящихся в местах принудительного  содержания</a:t>
          </a:r>
        </a:p>
      </dgm:t>
    </dgm:pt>
    <dgm:pt modelId="{49E924A6-A6DA-4439-A5B9-93F3D11B6DEF}" type="parTrans" cxnId="{CCE6539D-48C4-4419-A6BA-C151A3751BC1}">
      <dgm:prSet/>
      <dgm:spPr/>
      <dgm:t>
        <a:bodyPr/>
        <a:lstStyle/>
        <a:p>
          <a:endParaRPr lang="ru-RU" sz="800"/>
        </a:p>
      </dgm:t>
    </dgm:pt>
    <dgm:pt modelId="{36CEF8D4-575E-4D16-83D8-1F5DF88C3D35}" type="sibTrans" cxnId="{CCE6539D-48C4-4419-A6BA-C151A3751BC1}">
      <dgm:prSet/>
      <dgm:spPr/>
      <dgm:t>
        <a:bodyPr/>
        <a:lstStyle/>
        <a:p>
          <a:endParaRPr lang="ru-RU" sz="800"/>
        </a:p>
      </dgm:t>
    </dgm:pt>
    <dgm:pt modelId="{C3E5EB45-B6E3-4CF4-A132-E0EF93F94132}">
      <dgm:prSet phldrT="[Текст]" custT="1"/>
      <dgm:spPr/>
      <dgm:t>
        <a:bodyPr/>
        <a:lstStyle/>
        <a:p>
          <a:r>
            <a:rPr lang="ru-RU" sz="1200"/>
            <a:t>соблюдение  нормы санитарной площади в следственных изоляторах</a:t>
          </a:r>
        </a:p>
      </dgm:t>
    </dgm:pt>
    <dgm:pt modelId="{0C1F4D67-01A0-470E-8AB7-0DA664E1E649}" type="parTrans" cxnId="{83A4C6A6-88C3-4F10-84DA-494AFD032395}">
      <dgm:prSet/>
      <dgm:spPr/>
      <dgm:t>
        <a:bodyPr/>
        <a:lstStyle/>
        <a:p>
          <a:endParaRPr lang="ru-RU" sz="800"/>
        </a:p>
      </dgm:t>
    </dgm:pt>
    <dgm:pt modelId="{E818E83B-B617-4C27-A942-541EBE750079}" type="sibTrans" cxnId="{83A4C6A6-88C3-4F10-84DA-494AFD032395}">
      <dgm:prSet/>
      <dgm:spPr/>
      <dgm:t>
        <a:bodyPr/>
        <a:lstStyle/>
        <a:p>
          <a:endParaRPr lang="ru-RU" sz="800"/>
        </a:p>
      </dgm:t>
    </dgm:pt>
    <dgm:pt modelId="{F1A16AD6-1F27-4033-A9AD-AC68FE24035C}">
      <dgm:prSet phldrT="[Текст]" custT="1"/>
      <dgm:spPr/>
      <dgm:t>
        <a:bodyPr/>
        <a:lstStyle/>
        <a:p>
          <a:r>
            <a:rPr lang="ru-RU" sz="1200" dirty="0"/>
            <a:t>распространение социально значимых заболеваний среди лиц, содержащихся в учреждениях УФСИН</a:t>
          </a:r>
        </a:p>
      </dgm:t>
    </dgm:pt>
    <dgm:pt modelId="{DBF7AFDE-3858-4CB3-95FF-48A1094E844C}" type="parTrans" cxnId="{0B1A8C4C-0CE8-4789-B3ED-DA63A979C51A}">
      <dgm:prSet/>
      <dgm:spPr/>
      <dgm:t>
        <a:bodyPr/>
        <a:lstStyle/>
        <a:p>
          <a:endParaRPr lang="ru-RU" sz="800"/>
        </a:p>
      </dgm:t>
    </dgm:pt>
    <dgm:pt modelId="{BC751162-FB6E-43F2-A031-A5A01F7C8A23}" type="sibTrans" cxnId="{0B1A8C4C-0CE8-4789-B3ED-DA63A979C51A}">
      <dgm:prSet/>
      <dgm:spPr/>
      <dgm:t>
        <a:bodyPr/>
        <a:lstStyle/>
        <a:p>
          <a:endParaRPr lang="ru-RU" sz="800"/>
        </a:p>
      </dgm:t>
    </dgm:pt>
    <dgm:pt modelId="{559B570C-6321-4E9C-8BBD-4F28EB583DA1}">
      <dgm:prSet phldrT="[Текст]" custT="1"/>
      <dgm:spPr/>
      <dgm:t>
        <a:bodyPr/>
        <a:lstStyle/>
        <a:p>
          <a:r>
            <a:rPr lang="ru-RU" sz="1200" dirty="0"/>
            <a:t>реализация нормы о досрочном  освобождении осужденных из мест лишения свободы в связи с болезнью</a:t>
          </a:r>
        </a:p>
      </dgm:t>
    </dgm:pt>
    <dgm:pt modelId="{04904582-D096-4DF4-9663-CFFAC3DFD26F}" type="parTrans" cxnId="{EDC9C9D3-F7B6-4486-88E0-9476B57D6E52}">
      <dgm:prSet/>
      <dgm:spPr/>
      <dgm:t>
        <a:bodyPr/>
        <a:lstStyle/>
        <a:p>
          <a:endParaRPr lang="ru-RU" sz="800"/>
        </a:p>
      </dgm:t>
    </dgm:pt>
    <dgm:pt modelId="{3AA086EA-1449-43B8-BB72-C813D23B3D1F}" type="sibTrans" cxnId="{EDC9C9D3-F7B6-4486-88E0-9476B57D6E52}">
      <dgm:prSet/>
      <dgm:spPr/>
      <dgm:t>
        <a:bodyPr/>
        <a:lstStyle/>
        <a:p>
          <a:endParaRPr lang="ru-RU" sz="800"/>
        </a:p>
      </dgm:t>
    </dgm:pt>
    <dgm:pt modelId="{B15FF484-EDC1-43F9-9A6D-793C49208865}">
      <dgm:prSet phldrT="[Текст]" custT="1"/>
      <dgm:spPr/>
      <dgm:t>
        <a:bodyPr/>
        <a:lstStyle/>
        <a:p>
          <a:r>
            <a:rPr lang="ru-RU" sz="1200" dirty="0"/>
            <a:t>рейтинговая оценка соблюдения прав человека в учреждениях УФСИН</a:t>
          </a:r>
        </a:p>
      </dgm:t>
    </dgm:pt>
    <dgm:pt modelId="{707EB48B-2BB6-46F2-974A-DB53C77E2772}" type="parTrans" cxnId="{35927E31-2926-44AB-9AFE-791A00554EAF}">
      <dgm:prSet/>
      <dgm:spPr/>
      <dgm:t>
        <a:bodyPr/>
        <a:lstStyle/>
        <a:p>
          <a:endParaRPr lang="ru-RU" sz="800"/>
        </a:p>
      </dgm:t>
    </dgm:pt>
    <dgm:pt modelId="{709C4754-909C-41C4-B143-89FF5C8EB4D4}" type="sibTrans" cxnId="{35927E31-2926-44AB-9AFE-791A00554EAF}">
      <dgm:prSet/>
      <dgm:spPr/>
      <dgm:t>
        <a:bodyPr/>
        <a:lstStyle/>
        <a:p>
          <a:endParaRPr lang="ru-RU" sz="800"/>
        </a:p>
      </dgm:t>
    </dgm:pt>
    <dgm:pt modelId="{764BBEB5-A5E5-455A-A771-05187DA9EC51}">
      <dgm:prSet phldrT="[Текст]" custT="1"/>
      <dgm:spPr/>
      <dgm:t>
        <a:bodyPr/>
        <a:lstStyle/>
        <a:p>
          <a:r>
            <a:rPr lang="ru-RU" sz="1200" dirty="0"/>
            <a:t>Соблюдение иных категорий прав</a:t>
          </a:r>
        </a:p>
      </dgm:t>
    </dgm:pt>
    <dgm:pt modelId="{E1F23B01-D2F1-4058-A54B-F412A63BF446}" type="parTrans" cxnId="{2B06802A-2D0B-40E3-859A-B7A19E0892A9}">
      <dgm:prSet/>
      <dgm:spPr/>
      <dgm:t>
        <a:bodyPr/>
        <a:lstStyle/>
        <a:p>
          <a:endParaRPr lang="ru-RU"/>
        </a:p>
      </dgm:t>
    </dgm:pt>
    <dgm:pt modelId="{9EAB3408-6D40-4AAF-847E-2E760E4C2C93}" type="sibTrans" cxnId="{2B06802A-2D0B-40E3-859A-B7A19E0892A9}">
      <dgm:prSet/>
      <dgm:spPr/>
      <dgm:t>
        <a:bodyPr/>
        <a:lstStyle/>
        <a:p>
          <a:endParaRPr lang="ru-RU"/>
        </a:p>
      </dgm:t>
    </dgm:pt>
    <dgm:pt modelId="{0D2B6D48-C039-4484-ADCC-1528DA565C9E}">
      <dgm:prSet phldrT="[Текст]" custT="1"/>
      <dgm:spPr/>
      <dgm:t>
        <a:bodyPr/>
        <a:lstStyle/>
        <a:p>
          <a:r>
            <a:rPr lang="ru-RU" sz="1200" dirty="0"/>
            <a:t>исполнение судебных решений о предоставлении жилья</a:t>
          </a:r>
        </a:p>
      </dgm:t>
    </dgm:pt>
    <dgm:pt modelId="{079438B3-2133-4891-853B-A330E2ED01FC}" type="parTrans" cxnId="{6972B2FE-D8E0-4FDD-9004-15DF3847C052}">
      <dgm:prSet/>
      <dgm:spPr/>
      <dgm:t>
        <a:bodyPr/>
        <a:lstStyle/>
        <a:p>
          <a:endParaRPr lang="ru-RU"/>
        </a:p>
      </dgm:t>
    </dgm:pt>
    <dgm:pt modelId="{B35CBAD7-E793-452E-9D8C-1AB01D80EA00}" type="sibTrans" cxnId="{6972B2FE-D8E0-4FDD-9004-15DF3847C052}">
      <dgm:prSet/>
      <dgm:spPr/>
      <dgm:t>
        <a:bodyPr/>
        <a:lstStyle/>
        <a:p>
          <a:endParaRPr lang="ru-RU"/>
        </a:p>
      </dgm:t>
    </dgm:pt>
    <dgm:pt modelId="{F4F3D293-06B6-4400-A38B-6D3EBBFB151C}">
      <dgm:prSet phldrT="[Текст]" custT="1"/>
      <dgm:spPr/>
      <dgm:t>
        <a:bodyPr/>
        <a:lstStyle/>
        <a:p>
          <a:r>
            <a:rPr lang="ru-RU" sz="1200" dirty="0"/>
            <a:t>право на перевод в </a:t>
          </a:r>
          <a:r>
            <a:rPr lang="ru-RU" sz="1200" dirty="0" err="1"/>
            <a:t>интернатные</a:t>
          </a:r>
          <a:r>
            <a:rPr lang="ru-RU" sz="1200" dirty="0"/>
            <a:t> учреждения психоневрологического профиля  недееспособных лиц, не нуждающихся в лечении в психиатрических стационарах</a:t>
          </a:r>
        </a:p>
      </dgm:t>
    </dgm:pt>
    <dgm:pt modelId="{C7F51EAE-A0B4-4DAE-9F3B-F4A607566EE5}" type="parTrans" cxnId="{2CF2F383-6E4B-44EC-95E7-39BCDBCCB7FB}">
      <dgm:prSet/>
      <dgm:spPr/>
      <dgm:t>
        <a:bodyPr/>
        <a:lstStyle/>
        <a:p>
          <a:endParaRPr lang="ru-RU"/>
        </a:p>
      </dgm:t>
    </dgm:pt>
    <dgm:pt modelId="{DF9B7D91-03C9-41AE-99C4-4F66F1B22DF4}" type="sibTrans" cxnId="{2CF2F383-6E4B-44EC-95E7-39BCDBCCB7FB}">
      <dgm:prSet/>
      <dgm:spPr/>
      <dgm:t>
        <a:bodyPr/>
        <a:lstStyle/>
        <a:p>
          <a:endParaRPr lang="ru-RU"/>
        </a:p>
      </dgm:t>
    </dgm:pt>
    <dgm:pt modelId="{E6627AF8-C36E-4E62-AD0E-FE063146AE89}">
      <dgm:prSet phldrT="[Текст]" custT="1"/>
      <dgm:spPr/>
      <dgm:t>
        <a:bodyPr/>
        <a:lstStyle/>
        <a:p>
          <a:r>
            <a:rPr lang="ru-RU" sz="1200" dirty="0"/>
            <a:t>избирательные права</a:t>
          </a:r>
        </a:p>
      </dgm:t>
    </dgm:pt>
    <dgm:pt modelId="{7F0E0D6D-257D-4441-B793-74F7E47D7DAA}" type="parTrans" cxnId="{42EA7130-3E8F-4CAD-B847-51F063E10037}">
      <dgm:prSet/>
      <dgm:spPr/>
      <dgm:t>
        <a:bodyPr/>
        <a:lstStyle/>
        <a:p>
          <a:endParaRPr lang="ru-RU"/>
        </a:p>
      </dgm:t>
    </dgm:pt>
    <dgm:pt modelId="{6D365E7F-6053-42A5-8FFE-015A8D2445C7}" type="sibTrans" cxnId="{42EA7130-3E8F-4CAD-B847-51F063E10037}">
      <dgm:prSet/>
      <dgm:spPr/>
      <dgm:t>
        <a:bodyPr/>
        <a:lstStyle/>
        <a:p>
          <a:endParaRPr lang="ru-RU"/>
        </a:p>
      </dgm:t>
    </dgm:pt>
    <dgm:pt modelId="{ED618C47-E81A-4A69-B03F-6F7898569D8B}" type="pres">
      <dgm:prSet presAssocID="{BCB2624F-0F44-44A6-9FAE-6632D682C12F}" presName="Name0" presStyleCnt="0">
        <dgm:presLayoutVars>
          <dgm:dir/>
          <dgm:animLvl val="lvl"/>
          <dgm:resizeHandles val="exact"/>
        </dgm:presLayoutVars>
      </dgm:prSet>
      <dgm:spPr/>
      <dgm:t>
        <a:bodyPr/>
        <a:lstStyle/>
        <a:p>
          <a:endParaRPr lang="ru-RU"/>
        </a:p>
      </dgm:t>
    </dgm:pt>
    <dgm:pt modelId="{C5B930CA-9528-4764-9598-706AB3EFC82E}" type="pres">
      <dgm:prSet presAssocID="{83E08BEE-16BE-47E1-980B-80EF8455525F}" presName="linNode" presStyleCnt="0"/>
      <dgm:spPr/>
    </dgm:pt>
    <dgm:pt modelId="{BF8943D0-49B7-4483-939F-E08F696A946D}" type="pres">
      <dgm:prSet presAssocID="{83E08BEE-16BE-47E1-980B-80EF8455525F}" presName="parentText" presStyleLbl="node1" presStyleIdx="0" presStyleCnt="5" custScaleX="82645" custScaleY="82645">
        <dgm:presLayoutVars>
          <dgm:chMax val="1"/>
          <dgm:bulletEnabled val="1"/>
        </dgm:presLayoutVars>
      </dgm:prSet>
      <dgm:spPr/>
      <dgm:t>
        <a:bodyPr/>
        <a:lstStyle/>
        <a:p>
          <a:endParaRPr lang="ru-RU"/>
        </a:p>
      </dgm:t>
    </dgm:pt>
    <dgm:pt modelId="{8A650147-CC32-4788-B010-E594A36F03A6}" type="pres">
      <dgm:prSet presAssocID="{83E08BEE-16BE-47E1-980B-80EF8455525F}" presName="descendantText" presStyleLbl="alignAccFollowNode1" presStyleIdx="0" presStyleCnt="5" custScaleX="121000" custScaleY="121000">
        <dgm:presLayoutVars>
          <dgm:bulletEnabled val="1"/>
        </dgm:presLayoutVars>
      </dgm:prSet>
      <dgm:spPr/>
      <dgm:t>
        <a:bodyPr/>
        <a:lstStyle/>
        <a:p>
          <a:endParaRPr lang="ru-RU"/>
        </a:p>
      </dgm:t>
    </dgm:pt>
    <dgm:pt modelId="{B33B4AE2-9CE7-46B8-ADA7-B50F11AD476A}" type="pres">
      <dgm:prSet presAssocID="{825DEDA5-16C9-4D3B-BE1C-79AA88E03372}" presName="sp" presStyleCnt="0"/>
      <dgm:spPr/>
    </dgm:pt>
    <dgm:pt modelId="{BFAF0225-3109-4187-9A95-5094B90BBEE3}" type="pres">
      <dgm:prSet presAssocID="{F8FFB0C6-83A3-4234-A7E1-D4D821A1F96A}" presName="linNode" presStyleCnt="0"/>
      <dgm:spPr/>
    </dgm:pt>
    <dgm:pt modelId="{7CB12537-2EF6-4A50-9E83-2DA36BB3643D}" type="pres">
      <dgm:prSet presAssocID="{F8FFB0C6-83A3-4234-A7E1-D4D821A1F96A}" presName="parentText" presStyleLbl="node1" presStyleIdx="1" presStyleCnt="5" custScaleX="82645" custScaleY="82645">
        <dgm:presLayoutVars>
          <dgm:chMax val="1"/>
          <dgm:bulletEnabled val="1"/>
        </dgm:presLayoutVars>
      </dgm:prSet>
      <dgm:spPr/>
      <dgm:t>
        <a:bodyPr/>
        <a:lstStyle/>
        <a:p>
          <a:endParaRPr lang="ru-RU"/>
        </a:p>
      </dgm:t>
    </dgm:pt>
    <dgm:pt modelId="{CCB59D1E-FC9B-4AC1-A0E9-695313E55762}" type="pres">
      <dgm:prSet presAssocID="{F8FFB0C6-83A3-4234-A7E1-D4D821A1F96A}" presName="descendantText" presStyleLbl="alignAccFollowNode1" presStyleIdx="1" presStyleCnt="5" custScaleX="121000" custScaleY="121000">
        <dgm:presLayoutVars>
          <dgm:bulletEnabled val="1"/>
        </dgm:presLayoutVars>
      </dgm:prSet>
      <dgm:spPr/>
      <dgm:t>
        <a:bodyPr/>
        <a:lstStyle/>
        <a:p>
          <a:endParaRPr lang="ru-RU"/>
        </a:p>
      </dgm:t>
    </dgm:pt>
    <dgm:pt modelId="{B26CC3EB-6F74-44B5-B581-3AC1B4F66A22}" type="pres">
      <dgm:prSet presAssocID="{0353DAF7-277F-4922-9230-CC207E94D53B}" presName="sp" presStyleCnt="0"/>
      <dgm:spPr/>
    </dgm:pt>
    <dgm:pt modelId="{657270B2-2CD3-4C73-B4CD-17977AA8980D}" type="pres">
      <dgm:prSet presAssocID="{FD2BFD7F-6580-435C-B3FD-16C1D4C563C2}" presName="linNode" presStyleCnt="0"/>
      <dgm:spPr/>
    </dgm:pt>
    <dgm:pt modelId="{C1ADFFEF-A1C0-4C04-8F04-E2E267C9182D}" type="pres">
      <dgm:prSet presAssocID="{FD2BFD7F-6580-435C-B3FD-16C1D4C563C2}" presName="parentText" presStyleLbl="node1" presStyleIdx="2" presStyleCnt="5" custScaleX="82645" custScaleY="82645">
        <dgm:presLayoutVars>
          <dgm:chMax val="1"/>
          <dgm:bulletEnabled val="1"/>
        </dgm:presLayoutVars>
      </dgm:prSet>
      <dgm:spPr/>
      <dgm:t>
        <a:bodyPr/>
        <a:lstStyle/>
        <a:p>
          <a:endParaRPr lang="ru-RU"/>
        </a:p>
      </dgm:t>
    </dgm:pt>
    <dgm:pt modelId="{DF3B5778-3E23-4FF8-84BE-85ABDF1C3307}" type="pres">
      <dgm:prSet presAssocID="{FD2BFD7F-6580-435C-B3FD-16C1D4C563C2}" presName="descendantText" presStyleLbl="alignAccFollowNode1" presStyleIdx="2" presStyleCnt="5" custScaleX="121000" custScaleY="121000">
        <dgm:presLayoutVars>
          <dgm:bulletEnabled val="1"/>
        </dgm:presLayoutVars>
      </dgm:prSet>
      <dgm:spPr/>
      <dgm:t>
        <a:bodyPr/>
        <a:lstStyle/>
        <a:p>
          <a:endParaRPr lang="ru-RU"/>
        </a:p>
      </dgm:t>
    </dgm:pt>
    <dgm:pt modelId="{682590D0-FE9D-431D-9CB9-393A030D5DF6}" type="pres">
      <dgm:prSet presAssocID="{C1A9D953-7A9A-48BC-BAA9-CEE103145779}" presName="sp" presStyleCnt="0"/>
      <dgm:spPr/>
    </dgm:pt>
    <dgm:pt modelId="{443376FF-CA59-40AB-A63B-D4598BF138D1}" type="pres">
      <dgm:prSet presAssocID="{D4E21E64-BE05-4ED3-8DDE-27C29FD38141}" presName="linNode" presStyleCnt="0"/>
      <dgm:spPr/>
    </dgm:pt>
    <dgm:pt modelId="{E24D3824-3666-40C4-B1EA-CF850AEC1302}" type="pres">
      <dgm:prSet presAssocID="{D4E21E64-BE05-4ED3-8DDE-27C29FD38141}" presName="parentText" presStyleLbl="node1" presStyleIdx="3" presStyleCnt="5" custScaleX="82645" custScaleY="82645">
        <dgm:presLayoutVars>
          <dgm:chMax val="1"/>
          <dgm:bulletEnabled val="1"/>
        </dgm:presLayoutVars>
      </dgm:prSet>
      <dgm:spPr/>
      <dgm:t>
        <a:bodyPr/>
        <a:lstStyle/>
        <a:p>
          <a:endParaRPr lang="ru-RU"/>
        </a:p>
      </dgm:t>
    </dgm:pt>
    <dgm:pt modelId="{DE6A342D-5F12-4095-8DD5-AAA0E3FC4A9C}" type="pres">
      <dgm:prSet presAssocID="{D4E21E64-BE05-4ED3-8DDE-27C29FD38141}" presName="descendantText" presStyleLbl="alignAccFollowNode1" presStyleIdx="3" presStyleCnt="5" custScaleX="121000" custScaleY="180479">
        <dgm:presLayoutVars>
          <dgm:bulletEnabled val="1"/>
        </dgm:presLayoutVars>
      </dgm:prSet>
      <dgm:spPr/>
      <dgm:t>
        <a:bodyPr/>
        <a:lstStyle/>
        <a:p>
          <a:endParaRPr lang="ru-RU"/>
        </a:p>
      </dgm:t>
    </dgm:pt>
    <dgm:pt modelId="{648BE662-DEF8-442C-96A1-CEBDA69B0E01}" type="pres">
      <dgm:prSet presAssocID="{36CEF8D4-575E-4D16-83D8-1F5DF88C3D35}" presName="sp" presStyleCnt="0"/>
      <dgm:spPr/>
    </dgm:pt>
    <dgm:pt modelId="{8C399070-2CC1-4C25-9FAF-5FB1F7DDF140}" type="pres">
      <dgm:prSet presAssocID="{764BBEB5-A5E5-455A-A771-05187DA9EC51}" presName="linNode" presStyleCnt="0"/>
      <dgm:spPr/>
    </dgm:pt>
    <dgm:pt modelId="{302466D4-CA9F-44D4-BAB1-04937644C377}" type="pres">
      <dgm:prSet presAssocID="{764BBEB5-A5E5-455A-A771-05187DA9EC51}" presName="parentText" presStyleLbl="node1" presStyleIdx="4" presStyleCnt="5" custScaleX="82645" custScaleY="82645">
        <dgm:presLayoutVars>
          <dgm:chMax val="1"/>
          <dgm:bulletEnabled val="1"/>
        </dgm:presLayoutVars>
      </dgm:prSet>
      <dgm:spPr/>
      <dgm:t>
        <a:bodyPr/>
        <a:lstStyle/>
        <a:p>
          <a:endParaRPr lang="ru-RU"/>
        </a:p>
      </dgm:t>
    </dgm:pt>
    <dgm:pt modelId="{ADC4725A-15B2-4233-BA5E-755928E36381}" type="pres">
      <dgm:prSet presAssocID="{764BBEB5-A5E5-455A-A771-05187DA9EC51}" presName="descendantText" presStyleLbl="alignAccFollowNode1" presStyleIdx="4" presStyleCnt="5" custScaleX="121000" custScaleY="121000">
        <dgm:presLayoutVars>
          <dgm:bulletEnabled val="1"/>
        </dgm:presLayoutVars>
      </dgm:prSet>
      <dgm:spPr/>
      <dgm:t>
        <a:bodyPr/>
        <a:lstStyle/>
        <a:p>
          <a:endParaRPr lang="ru-RU"/>
        </a:p>
      </dgm:t>
    </dgm:pt>
  </dgm:ptLst>
  <dgm:cxnLst>
    <dgm:cxn modelId="{5B9CBF9D-342A-4EEA-83B0-90433B117E39}" srcId="{FD2BFD7F-6580-435C-B3FD-16C1D4C563C2}" destId="{9C0BD124-05C5-4A18-8183-A4C63C66368A}" srcOrd="1" destOrd="0" parTransId="{24F2A9EF-1BA2-43AA-906D-033F69D54B0A}" sibTransId="{6B6A8490-7135-4BF3-A3A2-5B51ECA65C43}"/>
    <dgm:cxn modelId="{EDC9C9D3-F7B6-4486-88E0-9476B57D6E52}" srcId="{D4E21E64-BE05-4ED3-8DDE-27C29FD38141}" destId="{559B570C-6321-4E9C-8BBD-4F28EB583DA1}" srcOrd="3" destOrd="0" parTransId="{04904582-D096-4DF4-9663-CFFAC3DFD26F}" sibTransId="{3AA086EA-1449-43B8-BB72-C813D23B3D1F}"/>
    <dgm:cxn modelId="{AACFF0CE-9506-4925-A120-3FF5FF497771}" type="presOf" srcId="{BCB2624F-0F44-44A6-9FAE-6632D682C12F}" destId="{ED618C47-E81A-4A69-B03F-6F7898569D8B}" srcOrd="0" destOrd="0" presId="urn:microsoft.com/office/officeart/2005/8/layout/vList5"/>
    <dgm:cxn modelId="{CCE6539D-48C4-4419-A6BA-C151A3751BC1}" srcId="{BCB2624F-0F44-44A6-9FAE-6632D682C12F}" destId="{D4E21E64-BE05-4ED3-8DDE-27C29FD38141}" srcOrd="3" destOrd="0" parTransId="{49E924A6-A6DA-4439-A5B9-93F3D11B6DEF}" sibTransId="{36CEF8D4-575E-4D16-83D8-1F5DF88C3D35}"/>
    <dgm:cxn modelId="{40D31CBC-7484-416A-A899-423DA6D7B4B4}" type="presOf" srcId="{F1A16AD6-1F27-4033-A9AD-AC68FE24035C}" destId="{DE6A342D-5F12-4095-8DD5-AAA0E3FC4A9C}" srcOrd="0" destOrd="2" presId="urn:microsoft.com/office/officeart/2005/8/layout/vList5"/>
    <dgm:cxn modelId="{02777986-1E55-4ED7-9E56-B159116C286D}" type="presOf" srcId="{559B570C-6321-4E9C-8BBD-4F28EB583DA1}" destId="{DE6A342D-5F12-4095-8DD5-AAA0E3FC4A9C}" srcOrd="0" destOrd="3" presId="urn:microsoft.com/office/officeart/2005/8/layout/vList5"/>
    <dgm:cxn modelId="{90368400-8F8A-4E9A-A097-4FEEE8F034D0}" srcId="{FD2BFD7F-6580-435C-B3FD-16C1D4C563C2}" destId="{CD01FF43-D1C1-4F61-B615-A3081028701F}" srcOrd="0" destOrd="0" parTransId="{4BC2348E-879A-4368-B917-3C384332DB16}" sibTransId="{5DAB7713-8C4E-440B-9043-8804C7EE8962}"/>
    <dgm:cxn modelId="{6F4E86BC-D6CE-4D07-89B0-F7D694C7D69B}" type="presOf" srcId="{D2841E8F-81C4-4391-BAB1-62070DD29CA5}" destId="{8A650147-CC32-4788-B010-E594A36F03A6}" srcOrd="0" destOrd="1" presId="urn:microsoft.com/office/officeart/2005/8/layout/vList5"/>
    <dgm:cxn modelId="{A4DCDD97-EBDE-46AD-86F4-02F4846F633C}" type="presOf" srcId="{B15FF484-EDC1-43F9-9A6D-793C49208865}" destId="{DE6A342D-5F12-4095-8DD5-AAA0E3FC4A9C}" srcOrd="0" destOrd="0" presId="urn:microsoft.com/office/officeart/2005/8/layout/vList5"/>
    <dgm:cxn modelId="{2B06802A-2D0B-40E3-859A-B7A19E0892A9}" srcId="{BCB2624F-0F44-44A6-9FAE-6632D682C12F}" destId="{764BBEB5-A5E5-455A-A771-05187DA9EC51}" srcOrd="4" destOrd="0" parTransId="{E1F23B01-D2F1-4058-A54B-F412A63BF446}" sibTransId="{9EAB3408-6D40-4AAF-847E-2E760E4C2C93}"/>
    <dgm:cxn modelId="{9A533E49-CE27-4CA5-AACE-66BF49591977}" type="presOf" srcId="{D4E21E64-BE05-4ED3-8DDE-27C29FD38141}" destId="{E24D3824-3666-40C4-B1EA-CF850AEC1302}" srcOrd="0" destOrd="0" presId="urn:microsoft.com/office/officeart/2005/8/layout/vList5"/>
    <dgm:cxn modelId="{6B5DF301-9B89-4DB9-9A86-E8683710B3FC}" type="presOf" srcId="{0D2B6D48-C039-4484-ADCC-1528DA565C9E}" destId="{ADC4725A-15B2-4233-BA5E-755928E36381}" srcOrd="0" destOrd="0" presId="urn:microsoft.com/office/officeart/2005/8/layout/vList5"/>
    <dgm:cxn modelId="{2CF2F383-6E4B-44EC-95E7-39BCDBCCB7FB}" srcId="{764BBEB5-A5E5-455A-A771-05187DA9EC51}" destId="{F4F3D293-06B6-4400-A38B-6D3EBBFB151C}" srcOrd="1" destOrd="0" parTransId="{C7F51EAE-A0B4-4DAE-9F3B-F4A607566EE5}" sibTransId="{DF9B7D91-03C9-41AE-99C4-4F66F1B22DF4}"/>
    <dgm:cxn modelId="{A89C8F28-90B4-4B2D-986D-4F72708459EE}" type="presOf" srcId="{83E08BEE-16BE-47E1-980B-80EF8455525F}" destId="{BF8943D0-49B7-4483-939F-E08F696A946D}" srcOrd="0" destOrd="0" presId="urn:microsoft.com/office/officeart/2005/8/layout/vList5"/>
    <dgm:cxn modelId="{B7918C53-D072-4F66-AFD0-62795A68F662}" type="presOf" srcId="{C3E5EB45-B6E3-4CF4-A132-E0EF93F94132}" destId="{DE6A342D-5F12-4095-8DD5-AAA0E3FC4A9C}" srcOrd="0" destOrd="1" presId="urn:microsoft.com/office/officeart/2005/8/layout/vList5"/>
    <dgm:cxn modelId="{9269A156-BB1A-4035-8CA7-1053FA71C45D}" type="presOf" srcId="{9C0BD124-05C5-4A18-8183-A4C63C66368A}" destId="{DF3B5778-3E23-4FF8-84BE-85ABDF1C3307}" srcOrd="0" destOrd="1" presId="urn:microsoft.com/office/officeart/2005/8/layout/vList5"/>
    <dgm:cxn modelId="{83A4C6A6-88C3-4F10-84DA-494AFD032395}" srcId="{D4E21E64-BE05-4ED3-8DDE-27C29FD38141}" destId="{C3E5EB45-B6E3-4CF4-A132-E0EF93F94132}" srcOrd="1" destOrd="0" parTransId="{0C1F4D67-01A0-470E-8AB7-0DA664E1E649}" sibTransId="{E818E83B-B617-4C27-A942-541EBE750079}"/>
    <dgm:cxn modelId="{0B1A8C4C-0CE8-4789-B3ED-DA63A979C51A}" srcId="{D4E21E64-BE05-4ED3-8DDE-27C29FD38141}" destId="{F1A16AD6-1F27-4033-A9AD-AC68FE24035C}" srcOrd="2" destOrd="0" parTransId="{DBF7AFDE-3858-4CB3-95FF-48A1094E844C}" sibTransId="{BC751162-FB6E-43F2-A031-A5A01F7C8A23}"/>
    <dgm:cxn modelId="{DB9151F3-99E9-4B43-AB40-DA8BCED47B46}" srcId="{F8FFB0C6-83A3-4234-A7E1-D4D821A1F96A}" destId="{AC75F39B-C478-450A-9259-72E8BB6A2377}" srcOrd="1" destOrd="0" parTransId="{40F41E3E-7021-4B78-843A-4D23776F966D}" sibTransId="{DF90A7AD-8663-4FE8-BD27-E6ADA71EC188}"/>
    <dgm:cxn modelId="{2469D031-A046-4F28-9770-46E8C2E11924}" type="presOf" srcId="{FD2BFD7F-6580-435C-B3FD-16C1D4C563C2}" destId="{C1ADFFEF-A1C0-4C04-8F04-E2E267C9182D}" srcOrd="0" destOrd="0" presId="urn:microsoft.com/office/officeart/2005/8/layout/vList5"/>
    <dgm:cxn modelId="{DB4A8060-1B69-414E-80FC-B97858E62F8E}" srcId="{BCB2624F-0F44-44A6-9FAE-6632D682C12F}" destId="{F8FFB0C6-83A3-4234-A7E1-D4D821A1F96A}" srcOrd="1" destOrd="0" parTransId="{16A83A36-EC93-4A6B-A9D3-49228746E4AF}" sibTransId="{0353DAF7-277F-4922-9230-CC207E94D53B}"/>
    <dgm:cxn modelId="{61EE5F89-E96A-4180-9D67-C5652B3A07F9}" type="presOf" srcId="{E6627AF8-C36E-4E62-AD0E-FE063146AE89}" destId="{CCB59D1E-FC9B-4AC1-A0E9-695313E55762}" srcOrd="0" destOrd="0" presId="urn:microsoft.com/office/officeart/2005/8/layout/vList5"/>
    <dgm:cxn modelId="{2DE7224E-0E60-42CF-9B57-C9B604DCE0B8}" srcId="{BCB2624F-0F44-44A6-9FAE-6632D682C12F}" destId="{83E08BEE-16BE-47E1-980B-80EF8455525F}" srcOrd="0" destOrd="0" parTransId="{505B8130-9A4A-40FB-A5CC-2ABD3E37DEAA}" sibTransId="{825DEDA5-16C9-4D3B-BE1C-79AA88E03372}"/>
    <dgm:cxn modelId="{7ABDF70E-FBB5-48F6-8697-18983ADE65E9}" srcId="{83E08BEE-16BE-47E1-980B-80EF8455525F}" destId="{D2841E8F-81C4-4391-BAB1-62070DD29CA5}" srcOrd="1" destOrd="0" parTransId="{B4096E7B-94C5-46E7-86C8-7DF28CE0BA6B}" sibTransId="{CF5D173B-3500-4972-B3BA-37CD1565E9CD}"/>
    <dgm:cxn modelId="{42EA7130-3E8F-4CAD-B847-51F063E10037}" srcId="{F8FFB0C6-83A3-4234-A7E1-D4D821A1F96A}" destId="{E6627AF8-C36E-4E62-AD0E-FE063146AE89}" srcOrd="0" destOrd="0" parTransId="{7F0E0D6D-257D-4441-B793-74F7E47D7DAA}" sibTransId="{6D365E7F-6053-42A5-8FFE-015A8D2445C7}"/>
    <dgm:cxn modelId="{6B4B2D1F-C53B-48CB-8AA9-F45C62755433}" type="presOf" srcId="{CD01FF43-D1C1-4F61-B615-A3081028701F}" destId="{DF3B5778-3E23-4FF8-84BE-85ABDF1C3307}" srcOrd="0" destOrd="0" presId="urn:microsoft.com/office/officeart/2005/8/layout/vList5"/>
    <dgm:cxn modelId="{031175F1-CD05-4FFD-BFA5-F36E319A3B3B}" type="presOf" srcId="{AC75F39B-C478-450A-9259-72E8BB6A2377}" destId="{CCB59D1E-FC9B-4AC1-A0E9-695313E55762}" srcOrd="0" destOrd="1" presId="urn:microsoft.com/office/officeart/2005/8/layout/vList5"/>
    <dgm:cxn modelId="{DED7A9BC-B5DC-4F2C-AE34-BEC9C9D14978}" type="presOf" srcId="{F4F3D293-06B6-4400-A38B-6D3EBBFB151C}" destId="{ADC4725A-15B2-4233-BA5E-755928E36381}" srcOrd="0" destOrd="1" presId="urn:microsoft.com/office/officeart/2005/8/layout/vList5"/>
    <dgm:cxn modelId="{6972B2FE-D8E0-4FDD-9004-15DF3847C052}" srcId="{764BBEB5-A5E5-455A-A771-05187DA9EC51}" destId="{0D2B6D48-C039-4484-ADCC-1528DA565C9E}" srcOrd="0" destOrd="0" parTransId="{079438B3-2133-4891-853B-A330E2ED01FC}" sibTransId="{B35CBAD7-E793-452E-9D8C-1AB01D80EA00}"/>
    <dgm:cxn modelId="{35927E31-2926-44AB-9AFE-791A00554EAF}" srcId="{D4E21E64-BE05-4ED3-8DDE-27C29FD38141}" destId="{B15FF484-EDC1-43F9-9A6D-793C49208865}" srcOrd="0" destOrd="0" parTransId="{707EB48B-2BB6-46F2-974A-DB53C77E2772}" sibTransId="{709C4754-909C-41C4-B143-89FF5C8EB4D4}"/>
    <dgm:cxn modelId="{750FB1A3-FC62-4094-8FF1-1EF92FA217EB}" srcId="{BCB2624F-0F44-44A6-9FAE-6632D682C12F}" destId="{FD2BFD7F-6580-435C-B3FD-16C1D4C563C2}" srcOrd="2" destOrd="0" parTransId="{5D497A03-1B24-49CF-B5B1-BD139148102A}" sibTransId="{C1A9D953-7A9A-48BC-BAA9-CEE103145779}"/>
    <dgm:cxn modelId="{B63A8F0C-608F-4AC0-BA05-F333D75263E0}" type="presOf" srcId="{764BBEB5-A5E5-455A-A771-05187DA9EC51}" destId="{302466D4-CA9F-44D4-BAB1-04937644C377}" srcOrd="0" destOrd="0" presId="urn:microsoft.com/office/officeart/2005/8/layout/vList5"/>
    <dgm:cxn modelId="{8BF1137A-59EF-4894-87DF-48FEBE1589E4}" srcId="{83E08BEE-16BE-47E1-980B-80EF8455525F}" destId="{6410FC8F-2424-4EC3-9B64-335142C9C6F7}" srcOrd="0" destOrd="0" parTransId="{831AA97E-BFA0-46C4-B07E-AB98BFECECAD}" sibTransId="{886C6DA7-1D7A-4490-90FF-29087D4A2B5A}"/>
    <dgm:cxn modelId="{9511196C-FA6E-4366-8815-6E2175B93F93}" type="presOf" srcId="{6410FC8F-2424-4EC3-9B64-335142C9C6F7}" destId="{8A650147-CC32-4788-B010-E594A36F03A6}" srcOrd="0" destOrd="0" presId="urn:microsoft.com/office/officeart/2005/8/layout/vList5"/>
    <dgm:cxn modelId="{067D51CF-C33F-4420-9BD5-63F678A6BD53}" type="presOf" srcId="{F8FFB0C6-83A3-4234-A7E1-D4D821A1F96A}" destId="{7CB12537-2EF6-4A50-9E83-2DA36BB3643D}" srcOrd="0" destOrd="0" presId="urn:microsoft.com/office/officeart/2005/8/layout/vList5"/>
    <dgm:cxn modelId="{B45295F3-C703-48F6-8325-9D8288BC88DB}" type="presParOf" srcId="{ED618C47-E81A-4A69-B03F-6F7898569D8B}" destId="{C5B930CA-9528-4764-9598-706AB3EFC82E}" srcOrd="0" destOrd="0" presId="urn:microsoft.com/office/officeart/2005/8/layout/vList5"/>
    <dgm:cxn modelId="{35F5BC69-6C61-4657-82E7-FA4295D763A2}" type="presParOf" srcId="{C5B930CA-9528-4764-9598-706AB3EFC82E}" destId="{BF8943D0-49B7-4483-939F-E08F696A946D}" srcOrd="0" destOrd="0" presId="urn:microsoft.com/office/officeart/2005/8/layout/vList5"/>
    <dgm:cxn modelId="{626518C6-FB2E-441C-8B61-FC87C920CB27}" type="presParOf" srcId="{C5B930CA-9528-4764-9598-706AB3EFC82E}" destId="{8A650147-CC32-4788-B010-E594A36F03A6}" srcOrd="1" destOrd="0" presId="urn:microsoft.com/office/officeart/2005/8/layout/vList5"/>
    <dgm:cxn modelId="{E2FDC966-0518-42FE-89A0-BCFBCCD688EB}" type="presParOf" srcId="{ED618C47-E81A-4A69-B03F-6F7898569D8B}" destId="{B33B4AE2-9CE7-46B8-ADA7-B50F11AD476A}" srcOrd="1" destOrd="0" presId="urn:microsoft.com/office/officeart/2005/8/layout/vList5"/>
    <dgm:cxn modelId="{35B61F23-BE45-4ED5-A2E5-1497AA1F4D84}" type="presParOf" srcId="{ED618C47-E81A-4A69-B03F-6F7898569D8B}" destId="{BFAF0225-3109-4187-9A95-5094B90BBEE3}" srcOrd="2" destOrd="0" presId="urn:microsoft.com/office/officeart/2005/8/layout/vList5"/>
    <dgm:cxn modelId="{967FA277-8924-447B-983C-0A97112F8AD0}" type="presParOf" srcId="{BFAF0225-3109-4187-9A95-5094B90BBEE3}" destId="{7CB12537-2EF6-4A50-9E83-2DA36BB3643D}" srcOrd="0" destOrd="0" presId="urn:microsoft.com/office/officeart/2005/8/layout/vList5"/>
    <dgm:cxn modelId="{8A4B2E00-7469-48DF-A77B-A1909A067373}" type="presParOf" srcId="{BFAF0225-3109-4187-9A95-5094B90BBEE3}" destId="{CCB59D1E-FC9B-4AC1-A0E9-695313E55762}" srcOrd="1" destOrd="0" presId="urn:microsoft.com/office/officeart/2005/8/layout/vList5"/>
    <dgm:cxn modelId="{DE31E61E-AD5B-4605-8C87-B6FAC3879340}" type="presParOf" srcId="{ED618C47-E81A-4A69-B03F-6F7898569D8B}" destId="{B26CC3EB-6F74-44B5-B581-3AC1B4F66A22}" srcOrd="3" destOrd="0" presId="urn:microsoft.com/office/officeart/2005/8/layout/vList5"/>
    <dgm:cxn modelId="{25FE98B6-BCA6-4B88-945B-17C3F4DE55C8}" type="presParOf" srcId="{ED618C47-E81A-4A69-B03F-6F7898569D8B}" destId="{657270B2-2CD3-4C73-B4CD-17977AA8980D}" srcOrd="4" destOrd="0" presId="urn:microsoft.com/office/officeart/2005/8/layout/vList5"/>
    <dgm:cxn modelId="{59918369-D6F8-41D2-9D81-8F5791C84F62}" type="presParOf" srcId="{657270B2-2CD3-4C73-B4CD-17977AA8980D}" destId="{C1ADFFEF-A1C0-4C04-8F04-E2E267C9182D}" srcOrd="0" destOrd="0" presId="urn:microsoft.com/office/officeart/2005/8/layout/vList5"/>
    <dgm:cxn modelId="{69F2DBF7-9744-4856-A495-CA1AE7799451}" type="presParOf" srcId="{657270B2-2CD3-4C73-B4CD-17977AA8980D}" destId="{DF3B5778-3E23-4FF8-84BE-85ABDF1C3307}" srcOrd="1" destOrd="0" presId="urn:microsoft.com/office/officeart/2005/8/layout/vList5"/>
    <dgm:cxn modelId="{D2576E7E-370E-45D8-921E-D86FBF2C8C4A}" type="presParOf" srcId="{ED618C47-E81A-4A69-B03F-6F7898569D8B}" destId="{682590D0-FE9D-431D-9CB9-393A030D5DF6}" srcOrd="5" destOrd="0" presId="urn:microsoft.com/office/officeart/2005/8/layout/vList5"/>
    <dgm:cxn modelId="{3C8C2797-0014-47AC-A07E-C75176F49BF9}" type="presParOf" srcId="{ED618C47-E81A-4A69-B03F-6F7898569D8B}" destId="{443376FF-CA59-40AB-A63B-D4598BF138D1}" srcOrd="6" destOrd="0" presId="urn:microsoft.com/office/officeart/2005/8/layout/vList5"/>
    <dgm:cxn modelId="{A6310066-2817-47A8-8FF5-B07404ECF3E0}" type="presParOf" srcId="{443376FF-CA59-40AB-A63B-D4598BF138D1}" destId="{E24D3824-3666-40C4-B1EA-CF850AEC1302}" srcOrd="0" destOrd="0" presId="urn:microsoft.com/office/officeart/2005/8/layout/vList5"/>
    <dgm:cxn modelId="{680BCBD7-66ED-474C-8E7B-C36E4DD0F9E9}" type="presParOf" srcId="{443376FF-CA59-40AB-A63B-D4598BF138D1}" destId="{DE6A342D-5F12-4095-8DD5-AAA0E3FC4A9C}" srcOrd="1" destOrd="0" presId="urn:microsoft.com/office/officeart/2005/8/layout/vList5"/>
    <dgm:cxn modelId="{F7864EA9-0A5D-4D4A-8E46-7EA1A1059F6A}" type="presParOf" srcId="{ED618C47-E81A-4A69-B03F-6F7898569D8B}" destId="{648BE662-DEF8-442C-96A1-CEBDA69B0E01}" srcOrd="7" destOrd="0" presId="urn:microsoft.com/office/officeart/2005/8/layout/vList5"/>
    <dgm:cxn modelId="{8A671F12-BCAF-43C1-8F73-3FB8D26D4194}" type="presParOf" srcId="{ED618C47-E81A-4A69-B03F-6F7898569D8B}" destId="{8C399070-2CC1-4C25-9FAF-5FB1F7DDF140}" srcOrd="8" destOrd="0" presId="urn:microsoft.com/office/officeart/2005/8/layout/vList5"/>
    <dgm:cxn modelId="{E1F453B9-1C66-4753-9890-DC460ABBF243}" type="presParOf" srcId="{8C399070-2CC1-4C25-9FAF-5FB1F7DDF140}" destId="{302466D4-CA9F-44D4-BAB1-04937644C377}" srcOrd="0" destOrd="0" presId="urn:microsoft.com/office/officeart/2005/8/layout/vList5"/>
    <dgm:cxn modelId="{9CED30A5-6DC2-45EF-8394-D1596000B484}" type="presParOf" srcId="{8C399070-2CC1-4C25-9FAF-5FB1F7DDF140}" destId="{ADC4725A-15B2-4233-BA5E-755928E3638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3ECDAC-A9DE-4A75-B4A5-2CC71EE17A09}" type="doc">
      <dgm:prSet loTypeId="urn:microsoft.com/office/officeart/2005/8/layout/vList2" loCatId="list" qsTypeId="urn:microsoft.com/office/officeart/2005/8/quickstyle/simple1#11" qsCatId="simple" csTypeId="urn:microsoft.com/office/officeart/2005/8/colors/accent1_2#14" csCatId="accent1" phldr="1"/>
      <dgm:spPr/>
      <dgm:t>
        <a:bodyPr/>
        <a:lstStyle/>
        <a:p>
          <a:endParaRPr lang="ru-RU"/>
        </a:p>
      </dgm:t>
    </dgm:pt>
    <dgm:pt modelId="{496CA048-E426-422E-93B4-0CC49E93FE49}">
      <dgm:prSet/>
      <dgm:spPr>
        <a:solidFill>
          <a:schemeClr val="accent1">
            <a:lumMod val="40000"/>
            <a:lumOff val="60000"/>
          </a:schemeClr>
        </a:solidFill>
      </dgm:spPr>
      <dgm:t>
        <a:bodyPr/>
        <a:lstStyle/>
        <a:p>
          <a:pPr rtl="0"/>
          <a:r>
            <a:rPr lang="ru-RU" dirty="0" smtClean="0">
              <a:solidFill>
                <a:schemeClr val="tx1"/>
              </a:solidFill>
            </a:rPr>
            <a:t>Мониторинг соблюдения прав авиапассажиров</a:t>
          </a:r>
          <a:endParaRPr lang="ru-RU" dirty="0">
            <a:solidFill>
              <a:schemeClr val="tx1"/>
            </a:solidFill>
          </a:endParaRPr>
        </a:p>
      </dgm:t>
    </dgm:pt>
    <dgm:pt modelId="{64AB9D14-B01D-4107-9785-303372B41B9E}" type="parTrans" cxnId="{8B1A0797-92CC-4054-AB17-BD80E35E4FC5}">
      <dgm:prSet/>
      <dgm:spPr/>
      <dgm:t>
        <a:bodyPr/>
        <a:lstStyle/>
        <a:p>
          <a:endParaRPr lang="ru-RU"/>
        </a:p>
      </dgm:t>
    </dgm:pt>
    <dgm:pt modelId="{C3168571-D9B8-4013-A95A-CA49D095F38F}" type="sibTrans" cxnId="{8B1A0797-92CC-4054-AB17-BD80E35E4FC5}">
      <dgm:prSet/>
      <dgm:spPr/>
      <dgm:t>
        <a:bodyPr/>
        <a:lstStyle/>
        <a:p>
          <a:endParaRPr lang="ru-RU"/>
        </a:p>
      </dgm:t>
    </dgm:pt>
    <dgm:pt modelId="{9A03C902-2D89-40FE-BBFF-D5E20E7D210F}">
      <dgm:prSet/>
      <dgm:spPr>
        <a:solidFill>
          <a:schemeClr val="accent1">
            <a:lumMod val="40000"/>
            <a:lumOff val="60000"/>
          </a:schemeClr>
        </a:solidFill>
      </dgm:spPr>
      <dgm:t>
        <a:bodyPr/>
        <a:lstStyle/>
        <a:p>
          <a:pPr rtl="0"/>
          <a:r>
            <a:rPr lang="ru-RU" dirty="0" smtClean="0">
              <a:solidFill>
                <a:schemeClr val="tx1"/>
              </a:solidFill>
            </a:rPr>
            <a:t>Мониторинг ассортимента и уровня цен на товары, реализуемые в магазинах, функционирующих в учреждениях уголовно-исполнительной системы</a:t>
          </a:r>
          <a:endParaRPr lang="ru-RU" dirty="0">
            <a:solidFill>
              <a:schemeClr val="tx1"/>
            </a:solidFill>
          </a:endParaRPr>
        </a:p>
      </dgm:t>
    </dgm:pt>
    <dgm:pt modelId="{4B9C2430-CF8F-4C03-8E1A-6428F25791EF}" type="parTrans" cxnId="{95397138-E0F3-4ED1-B04F-A7162C26F0DA}">
      <dgm:prSet/>
      <dgm:spPr/>
      <dgm:t>
        <a:bodyPr/>
        <a:lstStyle/>
        <a:p>
          <a:endParaRPr lang="ru-RU"/>
        </a:p>
      </dgm:t>
    </dgm:pt>
    <dgm:pt modelId="{F4AC49A3-1149-4A78-A6BA-8F89359668BF}" type="sibTrans" cxnId="{95397138-E0F3-4ED1-B04F-A7162C26F0DA}">
      <dgm:prSet/>
      <dgm:spPr/>
      <dgm:t>
        <a:bodyPr/>
        <a:lstStyle/>
        <a:p>
          <a:endParaRPr lang="ru-RU"/>
        </a:p>
      </dgm:t>
    </dgm:pt>
    <dgm:pt modelId="{B66DA209-3136-4027-8D05-A17CC966FCBE}">
      <dgm:prSet/>
      <dgm:spPr>
        <a:solidFill>
          <a:schemeClr val="accent1">
            <a:lumMod val="40000"/>
            <a:lumOff val="60000"/>
          </a:schemeClr>
        </a:solidFill>
      </dgm:spPr>
      <dgm:t>
        <a:bodyPr/>
        <a:lstStyle/>
        <a:p>
          <a:pPr rtl="0"/>
          <a:r>
            <a:rPr lang="ru-RU" dirty="0" smtClean="0">
              <a:solidFill>
                <a:schemeClr val="tx1"/>
              </a:solidFill>
            </a:rPr>
            <a:t>Мониторинг размещаемой в сети «Интернет» информации на предмет возможных нарушений избирательного законодательства, в том числе </a:t>
          </a:r>
        </a:p>
      </dgm:t>
    </dgm:pt>
    <dgm:pt modelId="{CB071B91-977C-4D0B-ACDA-EB9629E62B5E}" type="parTrans" cxnId="{C7A5666F-7B35-46D5-A38F-31D1F0D56EF6}">
      <dgm:prSet/>
      <dgm:spPr/>
      <dgm:t>
        <a:bodyPr/>
        <a:lstStyle/>
        <a:p>
          <a:endParaRPr lang="ru-RU"/>
        </a:p>
      </dgm:t>
    </dgm:pt>
    <dgm:pt modelId="{76F3DB5C-6139-4A7A-AD83-DC91E018E568}" type="sibTrans" cxnId="{C7A5666F-7B35-46D5-A38F-31D1F0D56EF6}">
      <dgm:prSet/>
      <dgm:spPr/>
      <dgm:t>
        <a:bodyPr/>
        <a:lstStyle/>
        <a:p>
          <a:endParaRPr lang="ru-RU"/>
        </a:p>
      </dgm:t>
    </dgm:pt>
    <dgm:pt modelId="{A2DD7A55-4F80-4745-8F79-4E23C7D71AC2}">
      <dgm:prSet/>
      <dgm:spPr>
        <a:solidFill>
          <a:schemeClr val="accent1">
            <a:lumMod val="40000"/>
            <a:lumOff val="60000"/>
          </a:schemeClr>
        </a:solidFill>
      </dgm:spPr>
      <dgm:t>
        <a:bodyPr/>
        <a:lstStyle/>
        <a:p>
          <a:r>
            <a:rPr lang="ru-RU" b="0" dirty="0" smtClean="0">
              <a:solidFill>
                <a:schemeClr val="tx1"/>
              </a:solidFill>
            </a:rPr>
            <a:t>мониторинг размещения в средствах массовой информации, в том числе в сети «Интернет», в течение пяти дней до дня голосования результатов опросов общественного мнения, прогнозов результатов выборов депутатов Государственной Думы, иных исследований, связанных с выборами.</a:t>
          </a:r>
        </a:p>
      </dgm:t>
    </dgm:pt>
    <dgm:pt modelId="{E815B734-0A5A-468C-889D-425FC38DFA42}" type="parTrans" cxnId="{ABD80F14-2347-4FC4-A2E5-9C26FB279152}">
      <dgm:prSet/>
      <dgm:spPr/>
      <dgm:t>
        <a:bodyPr/>
        <a:lstStyle/>
        <a:p>
          <a:endParaRPr lang="ru-RU"/>
        </a:p>
      </dgm:t>
    </dgm:pt>
    <dgm:pt modelId="{291B230E-3809-44D0-9184-C4FAB0FB813D}" type="sibTrans" cxnId="{ABD80F14-2347-4FC4-A2E5-9C26FB279152}">
      <dgm:prSet/>
      <dgm:spPr/>
      <dgm:t>
        <a:bodyPr/>
        <a:lstStyle/>
        <a:p>
          <a:endParaRPr lang="ru-RU"/>
        </a:p>
      </dgm:t>
    </dgm:pt>
    <dgm:pt modelId="{81CBBC86-96EE-4B20-B518-4AD71AADCF23}" type="pres">
      <dgm:prSet presAssocID="{B63ECDAC-A9DE-4A75-B4A5-2CC71EE17A09}" presName="linear" presStyleCnt="0">
        <dgm:presLayoutVars>
          <dgm:animLvl val="lvl"/>
          <dgm:resizeHandles val="exact"/>
        </dgm:presLayoutVars>
      </dgm:prSet>
      <dgm:spPr/>
      <dgm:t>
        <a:bodyPr/>
        <a:lstStyle/>
        <a:p>
          <a:endParaRPr lang="ru-RU"/>
        </a:p>
      </dgm:t>
    </dgm:pt>
    <dgm:pt modelId="{BDD4EAA1-B47F-4534-AA1D-828B88E3B1E0}" type="pres">
      <dgm:prSet presAssocID="{496CA048-E426-422E-93B4-0CC49E93FE49}" presName="parentText" presStyleLbl="node1" presStyleIdx="0" presStyleCnt="4">
        <dgm:presLayoutVars>
          <dgm:chMax val="0"/>
          <dgm:bulletEnabled val="1"/>
        </dgm:presLayoutVars>
      </dgm:prSet>
      <dgm:spPr/>
      <dgm:t>
        <a:bodyPr/>
        <a:lstStyle/>
        <a:p>
          <a:endParaRPr lang="ru-RU"/>
        </a:p>
      </dgm:t>
    </dgm:pt>
    <dgm:pt modelId="{11330E4C-271C-48F9-9F07-DD9D749847CB}" type="pres">
      <dgm:prSet presAssocID="{C3168571-D9B8-4013-A95A-CA49D095F38F}" presName="spacer" presStyleCnt="0"/>
      <dgm:spPr/>
    </dgm:pt>
    <dgm:pt modelId="{42838EB6-4DAF-44DD-9A0F-7F0302FDC4A1}" type="pres">
      <dgm:prSet presAssocID="{9A03C902-2D89-40FE-BBFF-D5E20E7D210F}" presName="parentText" presStyleLbl="node1" presStyleIdx="1" presStyleCnt="4">
        <dgm:presLayoutVars>
          <dgm:chMax val="0"/>
          <dgm:bulletEnabled val="1"/>
        </dgm:presLayoutVars>
      </dgm:prSet>
      <dgm:spPr/>
      <dgm:t>
        <a:bodyPr/>
        <a:lstStyle/>
        <a:p>
          <a:endParaRPr lang="ru-RU"/>
        </a:p>
      </dgm:t>
    </dgm:pt>
    <dgm:pt modelId="{7C965A32-5878-48B3-8AA3-9A3DDC19D6E4}" type="pres">
      <dgm:prSet presAssocID="{F4AC49A3-1149-4A78-A6BA-8F89359668BF}" presName="spacer" presStyleCnt="0"/>
      <dgm:spPr/>
    </dgm:pt>
    <dgm:pt modelId="{F220A226-8B0D-4000-8E18-354F76872E28}" type="pres">
      <dgm:prSet presAssocID="{B66DA209-3136-4027-8D05-A17CC966FCBE}" presName="parentText" presStyleLbl="node1" presStyleIdx="2" presStyleCnt="4" custScaleX="100000" custScaleY="101061" custLinFactNeighborX="-23625" custLinFactNeighborY="27720">
        <dgm:presLayoutVars>
          <dgm:chMax val="0"/>
          <dgm:bulletEnabled val="1"/>
        </dgm:presLayoutVars>
      </dgm:prSet>
      <dgm:spPr/>
      <dgm:t>
        <a:bodyPr/>
        <a:lstStyle/>
        <a:p>
          <a:endParaRPr lang="ru-RU"/>
        </a:p>
      </dgm:t>
    </dgm:pt>
    <dgm:pt modelId="{AFFD9E52-F6CC-4765-9723-E3A278B4F737}" type="pres">
      <dgm:prSet presAssocID="{76F3DB5C-6139-4A7A-AD83-DC91E018E568}" presName="spacer" presStyleCnt="0"/>
      <dgm:spPr/>
    </dgm:pt>
    <dgm:pt modelId="{E95C3FD2-E05C-40E6-851F-6193A167B928}" type="pres">
      <dgm:prSet presAssocID="{A2DD7A55-4F80-4745-8F79-4E23C7D71AC2}" presName="parentText" presStyleLbl="node1" presStyleIdx="3" presStyleCnt="4" custScaleX="80751" custScaleY="128906" custLinFactNeighborX="16625" custLinFactNeighborY="-82593">
        <dgm:presLayoutVars>
          <dgm:chMax val="0"/>
          <dgm:bulletEnabled val="1"/>
        </dgm:presLayoutVars>
      </dgm:prSet>
      <dgm:spPr/>
      <dgm:t>
        <a:bodyPr/>
        <a:lstStyle/>
        <a:p>
          <a:endParaRPr lang="ru-RU"/>
        </a:p>
      </dgm:t>
    </dgm:pt>
  </dgm:ptLst>
  <dgm:cxnLst>
    <dgm:cxn modelId="{ABD80F14-2347-4FC4-A2E5-9C26FB279152}" srcId="{B63ECDAC-A9DE-4A75-B4A5-2CC71EE17A09}" destId="{A2DD7A55-4F80-4745-8F79-4E23C7D71AC2}" srcOrd="3" destOrd="0" parTransId="{E815B734-0A5A-468C-889D-425FC38DFA42}" sibTransId="{291B230E-3809-44D0-9184-C4FAB0FB813D}"/>
    <dgm:cxn modelId="{15FBFE60-03F3-415B-8853-8D3B1F0D50DF}" type="presOf" srcId="{B66DA209-3136-4027-8D05-A17CC966FCBE}" destId="{F220A226-8B0D-4000-8E18-354F76872E28}" srcOrd="0" destOrd="0" presId="urn:microsoft.com/office/officeart/2005/8/layout/vList2"/>
    <dgm:cxn modelId="{7B6469CF-A0FC-4DD5-9C14-249627727D37}" type="presOf" srcId="{A2DD7A55-4F80-4745-8F79-4E23C7D71AC2}" destId="{E95C3FD2-E05C-40E6-851F-6193A167B928}" srcOrd="0" destOrd="0" presId="urn:microsoft.com/office/officeart/2005/8/layout/vList2"/>
    <dgm:cxn modelId="{C7A5666F-7B35-46D5-A38F-31D1F0D56EF6}" srcId="{B63ECDAC-A9DE-4A75-B4A5-2CC71EE17A09}" destId="{B66DA209-3136-4027-8D05-A17CC966FCBE}" srcOrd="2" destOrd="0" parTransId="{CB071B91-977C-4D0B-ACDA-EB9629E62B5E}" sibTransId="{76F3DB5C-6139-4A7A-AD83-DC91E018E568}"/>
    <dgm:cxn modelId="{95397138-E0F3-4ED1-B04F-A7162C26F0DA}" srcId="{B63ECDAC-A9DE-4A75-B4A5-2CC71EE17A09}" destId="{9A03C902-2D89-40FE-BBFF-D5E20E7D210F}" srcOrd="1" destOrd="0" parTransId="{4B9C2430-CF8F-4C03-8E1A-6428F25791EF}" sibTransId="{F4AC49A3-1149-4A78-A6BA-8F89359668BF}"/>
    <dgm:cxn modelId="{07C98F71-318F-4D1B-BC44-E085E4C3A857}" type="presOf" srcId="{9A03C902-2D89-40FE-BBFF-D5E20E7D210F}" destId="{42838EB6-4DAF-44DD-9A0F-7F0302FDC4A1}" srcOrd="0" destOrd="0" presId="urn:microsoft.com/office/officeart/2005/8/layout/vList2"/>
    <dgm:cxn modelId="{A1C23FEE-8842-4007-AC8A-272E5CD6DC3B}" type="presOf" srcId="{496CA048-E426-422E-93B4-0CC49E93FE49}" destId="{BDD4EAA1-B47F-4534-AA1D-828B88E3B1E0}" srcOrd="0" destOrd="0" presId="urn:microsoft.com/office/officeart/2005/8/layout/vList2"/>
    <dgm:cxn modelId="{8B1A0797-92CC-4054-AB17-BD80E35E4FC5}" srcId="{B63ECDAC-A9DE-4A75-B4A5-2CC71EE17A09}" destId="{496CA048-E426-422E-93B4-0CC49E93FE49}" srcOrd="0" destOrd="0" parTransId="{64AB9D14-B01D-4107-9785-303372B41B9E}" sibTransId="{C3168571-D9B8-4013-A95A-CA49D095F38F}"/>
    <dgm:cxn modelId="{D9D793B6-E6B6-4CD9-9430-E58A2AAF909E}" type="presOf" srcId="{B63ECDAC-A9DE-4A75-B4A5-2CC71EE17A09}" destId="{81CBBC86-96EE-4B20-B518-4AD71AADCF23}" srcOrd="0" destOrd="0" presId="urn:microsoft.com/office/officeart/2005/8/layout/vList2"/>
    <dgm:cxn modelId="{61BD3053-8936-4F41-A243-CE796E99A938}" type="presParOf" srcId="{81CBBC86-96EE-4B20-B518-4AD71AADCF23}" destId="{BDD4EAA1-B47F-4534-AA1D-828B88E3B1E0}" srcOrd="0" destOrd="0" presId="urn:microsoft.com/office/officeart/2005/8/layout/vList2"/>
    <dgm:cxn modelId="{B5A64397-6BEA-4A1D-B36E-68110265F575}" type="presParOf" srcId="{81CBBC86-96EE-4B20-B518-4AD71AADCF23}" destId="{11330E4C-271C-48F9-9F07-DD9D749847CB}" srcOrd="1" destOrd="0" presId="urn:microsoft.com/office/officeart/2005/8/layout/vList2"/>
    <dgm:cxn modelId="{F1D53CC9-5383-4947-A9E1-ED48C9515850}" type="presParOf" srcId="{81CBBC86-96EE-4B20-B518-4AD71AADCF23}" destId="{42838EB6-4DAF-44DD-9A0F-7F0302FDC4A1}" srcOrd="2" destOrd="0" presId="urn:microsoft.com/office/officeart/2005/8/layout/vList2"/>
    <dgm:cxn modelId="{DEC72352-F6CD-43DF-A561-6F389808A418}" type="presParOf" srcId="{81CBBC86-96EE-4B20-B518-4AD71AADCF23}" destId="{7C965A32-5878-48B3-8AA3-9A3DDC19D6E4}" srcOrd="3" destOrd="0" presId="urn:microsoft.com/office/officeart/2005/8/layout/vList2"/>
    <dgm:cxn modelId="{F9E7AF46-9AE2-4173-BA3A-489828A8B449}" type="presParOf" srcId="{81CBBC86-96EE-4B20-B518-4AD71AADCF23}" destId="{F220A226-8B0D-4000-8E18-354F76872E28}" srcOrd="4" destOrd="0" presId="urn:microsoft.com/office/officeart/2005/8/layout/vList2"/>
    <dgm:cxn modelId="{689DFC42-1A9D-4D4E-A622-8F5CDCA48310}" type="presParOf" srcId="{81CBBC86-96EE-4B20-B518-4AD71AADCF23}" destId="{AFFD9E52-F6CC-4765-9723-E3A278B4F737}" srcOrd="5" destOrd="0" presId="urn:microsoft.com/office/officeart/2005/8/layout/vList2"/>
    <dgm:cxn modelId="{8E2EE166-5D3D-4E5F-A4E1-AE328001622B}" type="presParOf" srcId="{81CBBC86-96EE-4B20-B518-4AD71AADCF23}" destId="{E95C3FD2-E05C-40E6-851F-6193A167B928}"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9A7B05-2270-4787-B806-C1D6D48D0DBD}" type="doc">
      <dgm:prSet loTypeId="urn:microsoft.com/office/officeart/2005/8/layout/hierarchy3" loCatId="hierarchy" qsTypeId="urn:microsoft.com/office/officeart/2005/8/quickstyle/simple5" qsCatId="simple" csTypeId="urn:microsoft.com/office/officeart/2005/8/colors/accent1_2#15" csCatId="accent1" phldr="1"/>
      <dgm:spPr/>
      <dgm:t>
        <a:bodyPr/>
        <a:lstStyle/>
        <a:p>
          <a:endParaRPr lang="ru-RU"/>
        </a:p>
      </dgm:t>
    </dgm:pt>
    <dgm:pt modelId="{1EEE39AD-5B98-43D1-934A-9323DF178933}">
      <dgm:prSet phldrT="[Текст]" custT="1"/>
      <dgm:spPr/>
      <dgm:t>
        <a:bodyPr/>
        <a:lstStyle/>
        <a:p>
          <a:r>
            <a:rPr lang="ru-RU" sz="1000" b="1" dirty="0"/>
            <a:t>Формы содействия совершенствованию федерального законодательства</a:t>
          </a:r>
        </a:p>
      </dgm:t>
    </dgm:pt>
    <dgm:pt modelId="{B4F26054-AEE8-411D-97F7-C9E7CFFD0594}" type="parTrans" cxnId="{5C134A1B-5F89-4926-9E64-6D51433F05BC}">
      <dgm:prSet/>
      <dgm:spPr/>
      <dgm:t>
        <a:bodyPr/>
        <a:lstStyle/>
        <a:p>
          <a:endParaRPr lang="ru-RU" sz="800"/>
        </a:p>
      </dgm:t>
    </dgm:pt>
    <dgm:pt modelId="{A51FC3E3-45F3-4540-8903-4078F6385603}" type="sibTrans" cxnId="{5C134A1B-5F89-4926-9E64-6D51433F05BC}">
      <dgm:prSet/>
      <dgm:spPr/>
      <dgm:t>
        <a:bodyPr/>
        <a:lstStyle/>
        <a:p>
          <a:endParaRPr lang="ru-RU" sz="800"/>
        </a:p>
      </dgm:t>
    </dgm:pt>
    <dgm:pt modelId="{1CE02252-FBE7-424D-A1C5-6DACDEF4D3B4}">
      <dgm:prSet phldrT="[Текст]" custT="1"/>
      <dgm:spPr/>
      <dgm:t>
        <a:bodyPr/>
        <a:lstStyle/>
        <a:p>
          <a:r>
            <a:rPr lang="ru-RU" sz="800">
              <a:latin typeface="+mn-lt"/>
              <a:cs typeface="Times New Roman" pitchFamily="18" charset="0"/>
            </a:rPr>
            <a:t>Разработка и направление субъектам права законодательной инициативы предложений по совершенствованию федерального законодательства</a:t>
          </a:r>
          <a:endParaRPr lang="ru-RU" sz="800"/>
        </a:p>
      </dgm:t>
    </dgm:pt>
    <dgm:pt modelId="{2AF52F82-8354-46B0-B36D-A1B7BAFE1C19}" type="parTrans" cxnId="{17D6D94A-26DC-42E1-A06A-BBA36D64C64D}">
      <dgm:prSet/>
      <dgm:spPr/>
      <dgm:t>
        <a:bodyPr/>
        <a:lstStyle/>
        <a:p>
          <a:endParaRPr lang="ru-RU" sz="800"/>
        </a:p>
      </dgm:t>
    </dgm:pt>
    <dgm:pt modelId="{6878EED1-3FB0-4490-81A8-EA762457EEAE}" type="sibTrans" cxnId="{17D6D94A-26DC-42E1-A06A-BBA36D64C64D}">
      <dgm:prSet/>
      <dgm:spPr/>
      <dgm:t>
        <a:bodyPr/>
        <a:lstStyle/>
        <a:p>
          <a:endParaRPr lang="ru-RU" sz="800"/>
        </a:p>
      </dgm:t>
    </dgm:pt>
    <dgm:pt modelId="{963721FA-3C15-4427-BBED-279D2281F860}">
      <dgm:prSet phldrT="[Текст]" custT="1"/>
      <dgm:spPr/>
      <dgm:t>
        <a:bodyPr/>
        <a:lstStyle/>
        <a:p>
          <a:r>
            <a:rPr lang="ru-RU" sz="800">
              <a:latin typeface="+mn-lt"/>
              <a:cs typeface="Times New Roman" pitchFamily="18" charset="0"/>
            </a:rPr>
            <a:t>Подготовка предложений к проектам федеральных нормативных правовых актов</a:t>
          </a:r>
        </a:p>
      </dgm:t>
    </dgm:pt>
    <dgm:pt modelId="{0AB61674-C9B9-4A82-806B-BE8795E4B232}" type="parTrans" cxnId="{455AAC32-3EC8-493F-8E7F-1D4FD9CD0AD6}">
      <dgm:prSet/>
      <dgm:spPr/>
      <dgm:t>
        <a:bodyPr/>
        <a:lstStyle/>
        <a:p>
          <a:endParaRPr lang="ru-RU" sz="800"/>
        </a:p>
      </dgm:t>
    </dgm:pt>
    <dgm:pt modelId="{C77A7760-8E94-4379-8116-551831D1785C}" type="sibTrans" cxnId="{455AAC32-3EC8-493F-8E7F-1D4FD9CD0AD6}">
      <dgm:prSet/>
      <dgm:spPr/>
      <dgm:t>
        <a:bodyPr/>
        <a:lstStyle/>
        <a:p>
          <a:endParaRPr lang="ru-RU" sz="800"/>
        </a:p>
      </dgm:t>
    </dgm:pt>
    <dgm:pt modelId="{71C02FFE-E1FD-4CAA-844C-F38C859456B4}">
      <dgm:prSet phldrT="[Текст]" custT="1"/>
      <dgm:spPr/>
      <dgm:t>
        <a:bodyPr/>
        <a:lstStyle/>
        <a:p>
          <a:r>
            <a:rPr lang="ru-RU" sz="800" dirty="0">
              <a:latin typeface="+mn-lt"/>
              <a:cs typeface="Times New Roman" pitchFamily="18" charset="0"/>
            </a:rPr>
            <a:t>Информирование уполномоченных органов о наличии проблем, требующих разрешения путем внесения соответствующих изменений в федеральные </a:t>
          </a:r>
          <a:r>
            <a:rPr lang="ru-RU" sz="800" dirty="0" smtClean="0">
              <a:latin typeface="+mn-lt"/>
              <a:cs typeface="Times New Roman" pitchFamily="18" charset="0"/>
            </a:rPr>
            <a:t>нормы</a:t>
          </a:r>
          <a:endParaRPr lang="ru-RU" sz="800" dirty="0">
            <a:latin typeface="+mn-lt"/>
            <a:cs typeface="Times New Roman" pitchFamily="18" charset="0"/>
          </a:endParaRPr>
        </a:p>
      </dgm:t>
    </dgm:pt>
    <dgm:pt modelId="{C668D368-03BF-43AC-A1F9-8C1538B74980}" type="parTrans" cxnId="{FF253ECD-900A-43A9-AD0A-04464AFACE39}">
      <dgm:prSet/>
      <dgm:spPr/>
      <dgm:t>
        <a:bodyPr/>
        <a:lstStyle/>
        <a:p>
          <a:endParaRPr lang="ru-RU" sz="800"/>
        </a:p>
      </dgm:t>
    </dgm:pt>
    <dgm:pt modelId="{9AEF63B0-0489-46C3-8CD9-3CFA1300CCA2}" type="sibTrans" cxnId="{FF253ECD-900A-43A9-AD0A-04464AFACE39}">
      <dgm:prSet/>
      <dgm:spPr/>
      <dgm:t>
        <a:bodyPr/>
        <a:lstStyle/>
        <a:p>
          <a:endParaRPr lang="ru-RU" sz="800"/>
        </a:p>
      </dgm:t>
    </dgm:pt>
    <dgm:pt modelId="{649D5DFA-959E-4CFB-93CE-E4DA4385FD2B}">
      <dgm:prSet custT="1"/>
      <dgm:spPr/>
      <dgm:t>
        <a:bodyPr/>
        <a:lstStyle/>
        <a:p>
          <a:r>
            <a:rPr lang="ru-RU" sz="800"/>
            <a:t>Участие в общественном обсуждении проектов нормативных правовых актов, проводящемся на официальном интернет-сайте </a:t>
          </a:r>
          <a:r>
            <a:rPr lang="en-US" sz="800"/>
            <a:t>www.regulation.gov.ru</a:t>
          </a:r>
          <a:r>
            <a:rPr lang="ru-RU" sz="800"/>
            <a:t>  </a:t>
          </a:r>
          <a:endParaRPr lang="ru-RU" sz="800">
            <a:latin typeface="+mn-lt"/>
            <a:cs typeface="Times New Roman" pitchFamily="18" charset="0"/>
          </a:endParaRPr>
        </a:p>
      </dgm:t>
    </dgm:pt>
    <dgm:pt modelId="{7D8F91DC-B231-490E-ABF6-97E811D81449}" type="parTrans" cxnId="{0A25FE85-2016-4020-AB60-DEC93AB1AB93}">
      <dgm:prSet/>
      <dgm:spPr/>
      <dgm:t>
        <a:bodyPr/>
        <a:lstStyle/>
        <a:p>
          <a:endParaRPr lang="ru-RU" sz="800"/>
        </a:p>
      </dgm:t>
    </dgm:pt>
    <dgm:pt modelId="{7847C42A-8124-43DE-82B7-7217B297D1D1}" type="sibTrans" cxnId="{0A25FE85-2016-4020-AB60-DEC93AB1AB93}">
      <dgm:prSet/>
      <dgm:spPr/>
      <dgm:t>
        <a:bodyPr/>
        <a:lstStyle/>
        <a:p>
          <a:endParaRPr lang="ru-RU" sz="800"/>
        </a:p>
      </dgm:t>
    </dgm:pt>
    <dgm:pt modelId="{178EA110-F7D9-451C-92D8-91F5D9D03876}">
      <dgm:prSet phldrT="[Текст]" custT="1"/>
      <dgm:spPr/>
      <dgm:t>
        <a:bodyPr/>
        <a:lstStyle/>
        <a:p>
          <a:r>
            <a:rPr lang="ru-RU" sz="800">
              <a:latin typeface="+mn-lt"/>
              <a:cs typeface="Times New Roman" pitchFamily="18" charset="0"/>
            </a:rPr>
            <a:t>Обсуждение имеющихся проблем на заседаниях координационных советов уполномоченных по правам человека </a:t>
          </a:r>
        </a:p>
      </dgm:t>
    </dgm:pt>
    <dgm:pt modelId="{2C3A4200-E800-4179-BEDA-50247BC6572C}" type="parTrans" cxnId="{E08EF0B5-A84D-4EAA-AB20-26215774166B}">
      <dgm:prSet/>
      <dgm:spPr/>
      <dgm:t>
        <a:bodyPr/>
        <a:lstStyle/>
        <a:p>
          <a:endParaRPr lang="ru-RU" sz="800"/>
        </a:p>
      </dgm:t>
    </dgm:pt>
    <dgm:pt modelId="{8362B5B3-9AB7-4F71-B405-179A65930B76}" type="sibTrans" cxnId="{E08EF0B5-A84D-4EAA-AB20-26215774166B}">
      <dgm:prSet/>
      <dgm:spPr/>
      <dgm:t>
        <a:bodyPr/>
        <a:lstStyle/>
        <a:p>
          <a:endParaRPr lang="ru-RU" sz="800"/>
        </a:p>
      </dgm:t>
    </dgm:pt>
    <dgm:pt modelId="{94A8253B-67D7-4006-A1AE-E25E2DFCE802}" type="pres">
      <dgm:prSet presAssocID="{EE9A7B05-2270-4787-B806-C1D6D48D0DBD}" presName="diagram" presStyleCnt="0">
        <dgm:presLayoutVars>
          <dgm:chPref val="1"/>
          <dgm:dir/>
          <dgm:animOne val="branch"/>
          <dgm:animLvl val="lvl"/>
          <dgm:resizeHandles/>
        </dgm:presLayoutVars>
      </dgm:prSet>
      <dgm:spPr/>
      <dgm:t>
        <a:bodyPr/>
        <a:lstStyle/>
        <a:p>
          <a:endParaRPr lang="ru-RU"/>
        </a:p>
      </dgm:t>
    </dgm:pt>
    <dgm:pt modelId="{4C44C4D6-AF4B-4C12-9AB7-D820580618D7}" type="pres">
      <dgm:prSet presAssocID="{1EEE39AD-5B98-43D1-934A-9323DF178933}" presName="root" presStyleCnt="0"/>
      <dgm:spPr/>
      <dgm:t>
        <a:bodyPr/>
        <a:lstStyle/>
        <a:p>
          <a:endParaRPr lang="ru-RU"/>
        </a:p>
      </dgm:t>
    </dgm:pt>
    <dgm:pt modelId="{E560EDA7-C80A-4E3D-9D24-B52C6BFAB0B2}" type="pres">
      <dgm:prSet presAssocID="{1EEE39AD-5B98-43D1-934A-9323DF178933}" presName="rootComposite" presStyleCnt="0"/>
      <dgm:spPr/>
      <dgm:t>
        <a:bodyPr/>
        <a:lstStyle/>
        <a:p>
          <a:endParaRPr lang="ru-RU"/>
        </a:p>
      </dgm:t>
    </dgm:pt>
    <dgm:pt modelId="{604C6FF6-54FE-4EF6-A519-9A34A97FCE9B}" type="pres">
      <dgm:prSet presAssocID="{1EEE39AD-5B98-43D1-934A-9323DF178933}" presName="rootText" presStyleLbl="node1" presStyleIdx="0" presStyleCnt="1"/>
      <dgm:spPr/>
      <dgm:t>
        <a:bodyPr/>
        <a:lstStyle/>
        <a:p>
          <a:endParaRPr lang="ru-RU"/>
        </a:p>
      </dgm:t>
    </dgm:pt>
    <dgm:pt modelId="{1088A7EC-A8F3-4797-B4C8-53ED240500C1}" type="pres">
      <dgm:prSet presAssocID="{1EEE39AD-5B98-43D1-934A-9323DF178933}" presName="rootConnector" presStyleLbl="node1" presStyleIdx="0" presStyleCnt="1"/>
      <dgm:spPr/>
      <dgm:t>
        <a:bodyPr/>
        <a:lstStyle/>
        <a:p>
          <a:endParaRPr lang="ru-RU"/>
        </a:p>
      </dgm:t>
    </dgm:pt>
    <dgm:pt modelId="{5A8498E6-D1C6-4EA9-90FF-6405A47B1D5F}" type="pres">
      <dgm:prSet presAssocID="{1EEE39AD-5B98-43D1-934A-9323DF178933}" presName="childShape" presStyleCnt="0"/>
      <dgm:spPr/>
      <dgm:t>
        <a:bodyPr/>
        <a:lstStyle/>
        <a:p>
          <a:endParaRPr lang="ru-RU"/>
        </a:p>
      </dgm:t>
    </dgm:pt>
    <dgm:pt modelId="{E9F858FB-2687-4FFA-9B8D-6BF4530AA3DF}" type="pres">
      <dgm:prSet presAssocID="{2AF52F82-8354-46B0-B36D-A1B7BAFE1C19}" presName="Name13" presStyleLbl="parChTrans1D2" presStyleIdx="0" presStyleCnt="5"/>
      <dgm:spPr/>
      <dgm:t>
        <a:bodyPr/>
        <a:lstStyle/>
        <a:p>
          <a:endParaRPr lang="ru-RU"/>
        </a:p>
      </dgm:t>
    </dgm:pt>
    <dgm:pt modelId="{E2C747DD-06AC-4B06-AEB2-6D6FB7FD170B}" type="pres">
      <dgm:prSet presAssocID="{1CE02252-FBE7-424D-A1C5-6DACDEF4D3B4}" presName="childText" presStyleLbl="bgAcc1" presStyleIdx="0" presStyleCnt="5" custScaleX="137114" custLinFactNeighborX="9340" custLinFactNeighborY="-1174">
        <dgm:presLayoutVars>
          <dgm:bulletEnabled val="1"/>
        </dgm:presLayoutVars>
      </dgm:prSet>
      <dgm:spPr/>
      <dgm:t>
        <a:bodyPr/>
        <a:lstStyle/>
        <a:p>
          <a:endParaRPr lang="ru-RU"/>
        </a:p>
      </dgm:t>
    </dgm:pt>
    <dgm:pt modelId="{565492B4-1750-4A17-8178-2A223E0BC7C1}" type="pres">
      <dgm:prSet presAssocID="{0AB61674-C9B9-4A82-806B-BE8795E4B232}" presName="Name13" presStyleLbl="parChTrans1D2" presStyleIdx="1" presStyleCnt="5"/>
      <dgm:spPr/>
      <dgm:t>
        <a:bodyPr/>
        <a:lstStyle/>
        <a:p>
          <a:endParaRPr lang="ru-RU"/>
        </a:p>
      </dgm:t>
    </dgm:pt>
    <dgm:pt modelId="{700C9F63-8463-43CC-BAC7-91A82C639FC6}" type="pres">
      <dgm:prSet presAssocID="{963721FA-3C15-4427-BBED-279D2281F860}" presName="childText" presStyleLbl="bgAcc1" presStyleIdx="1" presStyleCnt="5" custScaleX="139196" custLinFactNeighborX="10477">
        <dgm:presLayoutVars>
          <dgm:bulletEnabled val="1"/>
        </dgm:presLayoutVars>
      </dgm:prSet>
      <dgm:spPr/>
      <dgm:t>
        <a:bodyPr/>
        <a:lstStyle/>
        <a:p>
          <a:endParaRPr lang="ru-RU"/>
        </a:p>
      </dgm:t>
    </dgm:pt>
    <dgm:pt modelId="{DB3F9B44-C39F-46BE-B5FE-04F37919FD76}" type="pres">
      <dgm:prSet presAssocID="{C668D368-03BF-43AC-A1F9-8C1538B74980}" presName="Name13" presStyleLbl="parChTrans1D2" presStyleIdx="2" presStyleCnt="5"/>
      <dgm:spPr/>
      <dgm:t>
        <a:bodyPr/>
        <a:lstStyle/>
        <a:p>
          <a:endParaRPr lang="ru-RU"/>
        </a:p>
      </dgm:t>
    </dgm:pt>
    <dgm:pt modelId="{312B9636-3DD5-4E77-BEC6-7721A019DE85}" type="pres">
      <dgm:prSet presAssocID="{71C02FFE-E1FD-4CAA-844C-F38C859456B4}" presName="childText" presStyleLbl="bgAcc1" presStyleIdx="2" presStyleCnt="5" custScaleX="135712" custScaleY="97991" custLinFactNeighborX="12927" custLinFactNeighborY="-3890">
        <dgm:presLayoutVars>
          <dgm:bulletEnabled val="1"/>
        </dgm:presLayoutVars>
      </dgm:prSet>
      <dgm:spPr/>
      <dgm:t>
        <a:bodyPr/>
        <a:lstStyle/>
        <a:p>
          <a:endParaRPr lang="ru-RU"/>
        </a:p>
      </dgm:t>
    </dgm:pt>
    <dgm:pt modelId="{690ED3DC-F32B-4D8B-95BF-A7AC8A3143B6}" type="pres">
      <dgm:prSet presAssocID="{7D8F91DC-B231-490E-ABF6-97E811D81449}" presName="Name13" presStyleLbl="parChTrans1D2" presStyleIdx="3" presStyleCnt="5"/>
      <dgm:spPr/>
      <dgm:t>
        <a:bodyPr/>
        <a:lstStyle/>
        <a:p>
          <a:endParaRPr lang="ru-RU"/>
        </a:p>
      </dgm:t>
    </dgm:pt>
    <dgm:pt modelId="{2E56E582-11C9-49D5-909A-3A193EB925E0}" type="pres">
      <dgm:prSet presAssocID="{649D5DFA-959E-4CFB-93CE-E4DA4385FD2B}" presName="childText" presStyleLbl="bgAcc1" presStyleIdx="3" presStyleCnt="5" custScaleX="135996" custLinFactNeighborX="14890" custLinFactNeighborY="-2395">
        <dgm:presLayoutVars>
          <dgm:bulletEnabled val="1"/>
        </dgm:presLayoutVars>
      </dgm:prSet>
      <dgm:spPr/>
      <dgm:t>
        <a:bodyPr/>
        <a:lstStyle/>
        <a:p>
          <a:endParaRPr lang="ru-RU"/>
        </a:p>
      </dgm:t>
    </dgm:pt>
    <dgm:pt modelId="{D4DAA9C4-C753-4844-9D6F-98B28DC6B9BC}" type="pres">
      <dgm:prSet presAssocID="{2C3A4200-E800-4179-BEDA-50247BC6572C}" presName="Name13" presStyleLbl="parChTrans1D2" presStyleIdx="4" presStyleCnt="5"/>
      <dgm:spPr/>
      <dgm:t>
        <a:bodyPr/>
        <a:lstStyle/>
        <a:p>
          <a:endParaRPr lang="ru-RU"/>
        </a:p>
      </dgm:t>
    </dgm:pt>
    <dgm:pt modelId="{DB753F31-D45E-4A9E-BB32-D2049EDA9300}" type="pres">
      <dgm:prSet presAssocID="{178EA110-F7D9-451C-92D8-91F5D9D03876}" presName="childText" presStyleLbl="bgAcc1" presStyleIdx="4" presStyleCnt="5" custScaleX="133934" custLinFactNeighborX="15716" custLinFactNeighborY="116">
        <dgm:presLayoutVars>
          <dgm:bulletEnabled val="1"/>
        </dgm:presLayoutVars>
      </dgm:prSet>
      <dgm:spPr/>
      <dgm:t>
        <a:bodyPr/>
        <a:lstStyle/>
        <a:p>
          <a:endParaRPr lang="ru-RU"/>
        </a:p>
      </dgm:t>
    </dgm:pt>
  </dgm:ptLst>
  <dgm:cxnLst>
    <dgm:cxn modelId="{561AF186-51F8-443A-9CE2-E38613C53B56}" type="presOf" srcId="{2C3A4200-E800-4179-BEDA-50247BC6572C}" destId="{D4DAA9C4-C753-4844-9D6F-98B28DC6B9BC}" srcOrd="0" destOrd="0" presId="urn:microsoft.com/office/officeart/2005/8/layout/hierarchy3"/>
    <dgm:cxn modelId="{D7AA5A40-7DE0-4F68-A742-5B108C846A3D}" type="presOf" srcId="{0AB61674-C9B9-4A82-806B-BE8795E4B232}" destId="{565492B4-1750-4A17-8178-2A223E0BC7C1}" srcOrd="0" destOrd="0" presId="urn:microsoft.com/office/officeart/2005/8/layout/hierarchy3"/>
    <dgm:cxn modelId="{7DA37AFB-79FD-42D3-A3AF-99B9EA3035E0}" type="presOf" srcId="{71C02FFE-E1FD-4CAA-844C-F38C859456B4}" destId="{312B9636-3DD5-4E77-BEC6-7721A019DE85}" srcOrd="0" destOrd="0" presId="urn:microsoft.com/office/officeart/2005/8/layout/hierarchy3"/>
    <dgm:cxn modelId="{0A25FE85-2016-4020-AB60-DEC93AB1AB93}" srcId="{1EEE39AD-5B98-43D1-934A-9323DF178933}" destId="{649D5DFA-959E-4CFB-93CE-E4DA4385FD2B}" srcOrd="3" destOrd="0" parTransId="{7D8F91DC-B231-490E-ABF6-97E811D81449}" sibTransId="{7847C42A-8124-43DE-82B7-7217B297D1D1}"/>
    <dgm:cxn modelId="{23803E38-A748-4D7F-9BBD-836ED81CAF27}" type="presOf" srcId="{1EEE39AD-5B98-43D1-934A-9323DF178933}" destId="{1088A7EC-A8F3-4797-B4C8-53ED240500C1}" srcOrd="1" destOrd="0" presId="urn:microsoft.com/office/officeart/2005/8/layout/hierarchy3"/>
    <dgm:cxn modelId="{8A1F1859-A88B-42DC-9651-384E9C647876}" type="presOf" srcId="{178EA110-F7D9-451C-92D8-91F5D9D03876}" destId="{DB753F31-D45E-4A9E-BB32-D2049EDA9300}" srcOrd="0" destOrd="0" presId="urn:microsoft.com/office/officeart/2005/8/layout/hierarchy3"/>
    <dgm:cxn modelId="{CD7708B0-AC46-4322-866E-682E51408090}" type="presOf" srcId="{7D8F91DC-B231-490E-ABF6-97E811D81449}" destId="{690ED3DC-F32B-4D8B-95BF-A7AC8A3143B6}" srcOrd="0" destOrd="0" presId="urn:microsoft.com/office/officeart/2005/8/layout/hierarchy3"/>
    <dgm:cxn modelId="{BAEDA9E7-7624-4F8D-80F3-F264A369EA3F}" type="presOf" srcId="{1CE02252-FBE7-424D-A1C5-6DACDEF4D3B4}" destId="{E2C747DD-06AC-4B06-AEB2-6D6FB7FD170B}" srcOrd="0" destOrd="0" presId="urn:microsoft.com/office/officeart/2005/8/layout/hierarchy3"/>
    <dgm:cxn modelId="{BABEAD38-2C14-4246-8FD5-162C96050059}" type="presOf" srcId="{EE9A7B05-2270-4787-B806-C1D6D48D0DBD}" destId="{94A8253B-67D7-4006-A1AE-E25E2DFCE802}" srcOrd="0" destOrd="0" presId="urn:microsoft.com/office/officeart/2005/8/layout/hierarchy3"/>
    <dgm:cxn modelId="{ACDF8957-B336-4830-A384-EEC100B94C66}" type="presOf" srcId="{649D5DFA-959E-4CFB-93CE-E4DA4385FD2B}" destId="{2E56E582-11C9-49D5-909A-3A193EB925E0}" srcOrd="0" destOrd="0" presId="urn:microsoft.com/office/officeart/2005/8/layout/hierarchy3"/>
    <dgm:cxn modelId="{A4F916C9-5108-41DA-943E-4E8F7F737233}" type="presOf" srcId="{963721FA-3C15-4427-BBED-279D2281F860}" destId="{700C9F63-8463-43CC-BAC7-91A82C639FC6}" srcOrd="0" destOrd="0" presId="urn:microsoft.com/office/officeart/2005/8/layout/hierarchy3"/>
    <dgm:cxn modelId="{455AAC32-3EC8-493F-8E7F-1D4FD9CD0AD6}" srcId="{1EEE39AD-5B98-43D1-934A-9323DF178933}" destId="{963721FA-3C15-4427-BBED-279D2281F860}" srcOrd="1" destOrd="0" parTransId="{0AB61674-C9B9-4A82-806B-BE8795E4B232}" sibTransId="{C77A7760-8E94-4379-8116-551831D1785C}"/>
    <dgm:cxn modelId="{17D6D94A-26DC-42E1-A06A-BBA36D64C64D}" srcId="{1EEE39AD-5B98-43D1-934A-9323DF178933}" destId="{1CE02252-FBE7-424D-A1C5-6DACDEF4D3B4}" srcOrd="0" destOrd="0" parTransId="{2AF52F82-8354-46B0-B36D-A1B7BAFE1C19}" sibTransId="{6878EED1-3FB0-4490-81A8-EA762457EEAE}"/>
    <dgm:cxn modelId="{7C5117FC-BC88-4FA1-81EA-48DF126865A4}" type="presOf" srcId="{1EEE39AD-5B98-43D1-934A-9323DF178933}" destId="{604C6FF6-54FE-4EF6-A519-9A34A97FCE9B}" srcOrd="0" destOrd="0" presId="urn:microsoft.com/office/officeart/2005/8/layout/hierarchy3"/>
    <dgm:cxn modelId="{E08EF0B5-A84D-4EAA-AB20-26215774166B}" srcId="{1EEE39AD-5B98-43D1-934A-9323DF178933}" destId="{178EA110-F7D9-451C-92D8-91F5D9D03876}" srcOrd="4" destOrd="0" parTransId="{2C3A4200-E800-4179-BEDA-50247BC6572C}" sibTransId="{8362B5B3-9AB7-4F71-B405-179A65930B76}"/>
    <dgm:cxn modelId="{D7C2FF92-99F0-4BBE-89D9-48C22EAAEEC9}" type="presOf" srcId="{C668D368-03BF-43AC-A1F9-8C1538B74980}" destId="{DB3F9B44-C39F-46BE-B5FE-04F37919FD76}" srcOrd="0" destOrd="0" presId="urn:microsoft.com/office/officeart/2005/8/layout/hierarchy3"/>
    <dgm:cxn modelId="{FF253ECD-900A-43A9-AD0A-04464AFACE39}" srcId="{1EEE39AD-5B98-43D1-934A-9323DF178933}" destId="{71C02FFE-E1FD-4CAA-844C-F38C859456B4}" srcOrd="2" destOrd="0" parTransId="{C668D368-03BF-43AC-A1F9-8C1538B74980}" sibTransId="{9AEF63B0-0489-46C3-8CD9-3CFA1300CCA2}"/>
    <dgm:cxn modelId="{5C134A1B-5F89-4926-9E64-6D51433F05BC}" srcId="{EE9A7B05-2270-4787-B806-C1D6D48D0DBD}" destId="{1EEE39AD-5B98-43D1-934A-9323DF178933}" srcOrd="0" destOrd="0" parTransId="{B4F26054-AEE8-411D-97F7-C9E7CFFD0594}" sibTransId="{A51FC3E3-45F3-4540-8903-4078F6385603}"/>
    <dgm:cxn modelId="{D7EFF2D2-C34A-4B4D-9CAB-8222F1B274AF}" type="presOf" srcId="{2AF52F82-8354-46B0-B36D-A1B7BAFE1C19}" destId="{E9F858FB-2687-4FFA-9B8D-6BF4530AA3DF}" srcOrd="0" destOrd="0" presId="urn:microsoft.com/office/officeart/2005/8/layout/hierarchy3"/>
    <dgm:cxn modelId="{F586DE3B-8503-4F73-9C41-1CE7CBD0DF49}" type="presParOf" srcId="{94A8253B-67D7-4006-A1AE-E25E2DFCE802}" destId="{4C44C4D6-AF4B-4C12-9AB7-D820580618D7}" srcOrd="0" destOrd="0" presId="urn:microsoft.com/office/officeart/2005/8/layout/hierarchy3"/>
    <dgm:cxn modelId="{1360AF94-D3AD-41F2-94CA-BB97B72EE99E}" type="presParOf" srcId="{4C44C4D6-AF4B-4C12-9AB7-D820580618D7}" destId="{E560EDA7-C80A-4E3D-9D24-B52C6BFAB0B2}" srcOrd="0" destOrd="0" presId="urn:microsoft.com/office/officeart/2005/8/layout/hierarchy3"/>
    <dgm:cxn modelId="{768C05EA-372F-472F-8C14-8796F0A84B86}" type="presParOf" srcId="{E560EDA7-C80A-4E3D-9D24-B52C6BFAB0B2}" destId="{604C6FF6-54FE-4EF6-A519-9A34A97FCE9B}" srcOrd="0" destOrd="0" presId="urn:microsoft.com/office/officeart/2005/8/layout/hierarchy3"/>
    <dgm:cxn modelId="{77AA28E1-59B6-4C5D-9B69-DB6B6AA6C8A5}" type="presParOf" srcId="{E560EDA7-C80A-4E3D-9D24-B52C6BFAB0B2}" destId="{1088A7EC-A8F3-4797-B4C8-53ED240500C1}" srcOrd="1" destOrd="0" presId="urn:microsoft.com/office/officeart/2005/8/layout/hierarchy3"/>
    <dgm:cxn modelId="{B25A839B-A914-4372-ABC6-E4EF2B2C6BD0}" type="presParOf" srcId="{4C44C4D6-AF4B-4C12-9AB7-D820580618D7}" destId="{5A8498E6-D1C6-4EA9-90FF-6405A47B1D5F}" srcOrd="1" destOrd="0" presId="urn:microsoft.com/office/officeart/2005/8/layout/hierarchy3"/>
    <dgm:cxn modelId="{1CCFFD2F-D825-40DC-9038-F1F306F31518}" type="presParOf" srcId="{5A8498E6-D1C6-4EA9-90FF-6405A47B1D5F}" destId="{E9F858FB-2687-4FFA-9B8D-6BF4530AA3DF}" srcOrd="0" destOrd="0" presId="urn:microsoft.com/office/officeart/2005/8/layout/hierarchy3"/>
    <dgm:cxn modelId="{754D8A32-BF03-4523-B757-063B0E7DFC2A}" type="presParOf" srcId="{5A8498E6-D1C6-4EA9-90FF-6405A47B1D5F}" destId="{E2C747DD-06AC-4B06-AEB2-6D6FB7FD170B}" srcOrd="1" destOrd="0" presId="urn:microsoft.com/office/officeart/2005/8/layout/hierarchy3"/>
    <dgm:cxn modelId="{90908722-5633-4BC3-898A-ABE10902A99E}" type="presParOf" srcId="{5A8498E6-D1C6-4EA9-90FF-6405A47B1D5F}" destId="{565492B4-1750-4A17-8178-2A223E0BC7C1}" srcOrd="2" destOrd="0" presId="urn:microsoft.com/office/officeart/2005/8/layout/hierarchy3"/>
    <dgm:cxn modelId="{4B435D61-5181-4C4F-A478-D0FB0003CBFC}" type="presParOf" srcId="{5A8498E6-D1C6-4EA9-90FF-6405A47B1D5F}" destId="{700C9F63-8463-43CC-BAC7-91A82C639FC6}" srcOrd="3" destOrd="0" presId="urn:microsoft.com/office/officeart/2005/8/layout/hierarchy3"/>
    <dgm:cxn modelId="{A8E6D45F-38DB-48A3-882D-47DA3C202488}" type="presParOf" srcId="{5A8498E6-D1C6-4EA9-90FF-6405A47B1D5F}" destId="{DB3F9B44-C39F-46BE-B5FE-04F37919FD76}" srcOrd="4" destOrd="0" presId="urn:microsoft.com/office/officeart/2005/8/layout/hierarchy3"/>
    <dgm:cxn modelId="{27D6CBB4-45DB-473E-811B-A49F7CFC6EED}" type="presParOf" srcId="{5A8498E6-D1C6-4EA9-90FF-6405A47B1D5F}" destId="{312B9636-3DD5-4E77-BEC6-7721A019DE85}" srcOrd="5" destOrd="0" presId="urn:microsoft.com/office/officeart/2005/8/layout/hierarchy3"/>
    <dgm:cxn modelId="{891DB7BE-98D3-456E-B5D2-4A2D0285DC25}" type="presParOf" srcId="{5A8498E6-D1C6-4EA9-90FF-6405A47B1D5F}" destId="{690ED3DC-F32B-4D8B-95BF-A7AC8A3143B6}" srcOrd="6" destOrd="0" presId="urn:microsoft.com/office/officeart/2005/8/layout/hierarchy3"/>
    <dgm:cxn modelId="{B41F73D9-733C-4EC9-BC4D-37786767960C}" type="presParOf" srcId="{5A8498E6-D1C6-4EA9-90FF-6405A47B1D5F}" destId="{2E56E582-11C9-49D5-909A-3A193EB925E0}" srcOrd="7" destOrd="0" presId="urn:microsoft.com/office/officeart/2005/8/layout/hierarchy3"/>
    <dgm:cxn modelId="{E521A3F4-1B82-4E43-83A7-3F081E635D74}" type="presParOf" srcId="{5A8498E6-D1C6-4EA9-90FF-6405A47B1D5F}" destId="{D4DAA9C4-C753-4844-9D6F-98B28DC6B9BC}" srcOrd="8" destOrd="0" presId="urn:microsoft.com/office/officeart/2005/8/layout/hierarchy3"/>
    <dgm:cxn modelId="{B3D53035-2AC1-4CE6-BB3A-F338295B3E1E}" type="presParOf" srcId="{5A8498E6-D1C6-4EA9-90FF-6405A47B1D5F}" destId="{DB753F31-D45E-4A9E-BB32-D2049EDA9300}"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1EB69-0AE3-48F9-8B42-C679A0A93E99}" type="doc">
      <dgm:prSet loTypeId="urn:microsoft.com/office/officeart/2005/8/layout/pyramid2" loCatId="list" qsTypeId="urn:microsoft.com/office/officeart/2005/8/quickstyle/simple4" qsCatId="simple" csTypeId="urn:microsoft.com/office/officeart/2005/8/colors/accent1_2#1" csCatId="accent1" phldr="1"/>
      <dgm:spPr/>
      <dgm:t>
        <a:bodyPr/>
        <a:lstStyle/>
        <a:p>
          <a:endParaRPr lang="ru-RU"/>
        </a:p>
      </dgm:t>
    </dgm:pt>
    <dgm:pt modelId="{1CE7CDD5-9530-4F18-88E9-36EA8B1554BA}">
      <dgm:prSet phldrT="[Текст]" custT="1"/>
      <dgm:spPr>
        <a:xfrm>
          <a:off x="2898834" y="518312"/>
          <a:ext cx="4466516" cy="1151136"/>
        </a:xfrm>
        <a:prstGeom prst="round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ru-RU" sz="1400" b="1" dirty="0">
              <a:solidFill>
                <a:srgbClr val="FF0000"/>
              </a:solidFill>
              <a:latin typeface="+mn-lt"/>
              <a:ea typeface="+mn-ea"/>
              <a:cs typeface="+mn-cs"/>
            </a:rPr>
            <a:t>32</a:t>
          </a:r>
          <a:r>
            <a:rPr lang="ru-RU" sz="1400" b="1" dirty="0">
              <a:solidFill>
                <a:sysClr val="windowText" lastClr="000000">
                  <a:hueOff val="0"/>
                  <a:satOff val="0"/>
                  <a:lumOff val="0"/>
                  <a:alphaOff val="0"/>
                </a:sysClr>
              </a:solidFill>
              <a:latin typeface="+mn-lt"/>
              <a:ea typeface="+mn-ea"/>
              <a:cs typeface="+mn-cs"/>
            </a:rPr>
            <a:t> обращения поступило на </a:t>
          </a:r>
          <a:r>
            <a:rPr lang="ru-RU" sz="1400" b="1" dirty="0" smtClean="0">
              <a:solidFill>
                <a:sysClr val="windowText" lastClr="000000">
                  <a:hueOff val="0"/>
                  <a:satOff val="0"/>
                  <a:lumOff val="0"/>
                  <a:alphaOff val="0"/>
                </a:sysClr>
              </a:solidFill>
              <a:latin typeface="+mn-lt"/>
              <a:ea typeface="+mn-ea"/>
              <a:cs typeface="+mn-cs"/>
            </a:rPr>
            <a:t>«горячую линию»</a:t>
          </a:r>
          <a:endParaRPr lang="ru-RU" sz="1400" b="1" dirty="0">
            <a:solidFill>
              <a:sysClr val="windowText" lastClr="000000">
                <a:hueOff val="0"/>
                <a:satOff val="0"/>
                <a:lumOff val="0"/>
                <a:alphaOff val="0"/>
              </a:sysClr>
            </a:solidFill>
            <a:latin typeface="+mn-lt"/>
            <a:ea typeface="+mn-ea"/>
            <a:cs typeface="+mn-cs"/>
          </a:endParaRPr>
        </a:p>
      </dgm:t>
    </dgm:pt>
    <dgm:pt modelId="{902BC674-5338-4697-9E53-AB2FFEBDA300}" type="parTrans" cxnId="{37E1D586-E847-47E8-9894-97506679BE0C}">
      <dgm:prSet/>
      <dgm:spPr/>
      <dgm:t>
        <a:bodyPr/>
        <a:lstStyle/>
        <a:p>
          <a:endParaRPr lang="ru-RU" sz="1400">
            <a:latin typeface="+mn-lt"/>
          </a:endParaRPr>
        </a:p>
      </dgm:t>
    </dgm:pt>
    <dgm:pt modelId="{14990F59-350E-4848-A154-5774FE4E12AD}" type="sibTrans" cxnId="{37E1D586-E847-47E8-9894-97506679BE0C}">
      <dgm:prSet/>
      <dgm:spPr/>
      <dgm:t>
        <a:bodyPr/>
        <a:lstStyle/>
        <a:p>
          <a:endParaRPr lang="ru-RU" sz="1400">
            <a:latin typeface="+mn-lt"/>
          </a:endParaRPr>
        </a:p>
      </dgm:t>
    </dgm:pt>
    <dgm:pt modelId="{01E5F5C6-BDFF-4E25-BA31-9104E1CB9960}">
      <dgm:prSet phldrT="[Текст]" custT="1"/>
      <dgm:spPr>
        <a:xfrm>
          <a:off x="2828269" y="1813341"/>
          <a:ext cx="4607645" cy="1151136"/>
        </a:xfrm>
        <a:prstGeom prst="round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ru-RU" sz="1400" b="1" dirty="0">
              <a:solidFill>
                <a:sysClr val="windowText" lastClr="000000">
                  <a:hueOff val="0"/>
                  <a:satOff val="0"/>
                  <a:lumOff val="0"/>
                  <a:alphaOff val="0"/>
                </a:sysClr>
              </a:solidFill>
              <a:latin typeface="+mn-lt"/>
              <a:ea typeface="+mn-ea"/>
              <a:cs typeface="+mn-cs"/>
            </a:rPr>
            <a:t>Посещен </a:t>
          </a:r>
          <a:r>
            <a:rPr lang="ru-RU" sz="1400" b="1" dirty="0">
              <a:solidFill>
                <a:srgbClr val="FF0000"/>
              </a:solidFill>
              <a:latin typeface="+mn-lt"/>
              <a:ea typeface="+mn-ea"/>
              <a:cs typeface="+mn-cs"/>
            </a:rPr>
            <a:t>41</a:t>
          </a:r>
          <a:r>
            <a:rPr lang="ru-RU" sz="1400" b="1" dirty="0">
              <a:solidFill>
                <a:sysClr val="windowText" lastClr="000000">
                  <a:hueOff val="0"/>
                  <a:satOff val="0"/>
                  <a:lumOff val="0"/>
                  <a:alphaOff val="0"/>
                </a:sysClr>
              </a:solidFill>
              <a:latin typeface="+mn-lt"/>
              <a:ea typeface="+mn-ea"/>
              <a:cs typeface="+mn-cs"/>
            </a:rPr>
            <a:t> избирательный участок</a:t>
          </a:r>
        </a:p>
      </dgm:t>
    </dgm:pt>
    <dgm:pt modelId="{EA530F55-E2F4-4EEF-8B6D-DAC0384666F4}" type="parTrans" cxnId="{8525FE0A-544C-49A9-81C6-001F2CC95B2D}">
      <dgm:prSet/>
      <dgm:spPr/>
      <dgm:t>
        <a:bodyPr/>
        <a:lstStyle/>
        <a:p>
          <a:endParaRPr lang="ru-RU" sz="1400">
            <a:latin typeface="+mn-lt"/>
          </a:endParaRPr>
        </a:p>
      </dgm:t>
    </dgm:pt>
    <dgm:pt modelId="{C2823DF0-CC27-4803-A84F-A734790C7533}" type="sibTrans" cxnId="{8525FE0A-544C-49A9-81C6-001F2CC95B2D}">
      <dgm:prSet/>
      <dgm:spPr/>
      <dgm:t>
        <a:bodyPr/>
        <a:lstStyle/>
        <a:p>
          <a:endParaRPr lang="ru-RU" sz="1400">
            <a:latin typeface="+mn-lt"/>
          </a:endParaRPr>
        </a:p>
      </dgm:t>
    </dgm:pt>
    <dgm:pt modelId="{B9068B30-BCCF-400A-B3AC-9B55D8BFEC7B}">
      <dgm:prSet phldrT="[Текст]" custT="1"/>
      <dgm:spPr>
        <a:xfrm>
          <a:off x="2876056" y="3108369"/>
          <a:ext cx="4512072" cy="1390388"/>
        </a:xfrm>
        <a:prstGeom prst="round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gm:spPr>
      <dgm:t>
        <a:bodyPr/>
        <a:lstStyle/>
        <a:p>
          <a:r>
            <a:rPr lang="ru-RU" sz="1400" b="1" dirty="0">
              <a:solidFill>
                <a:sysClr val="windowText" lastClr="000000">
                  <a:hueOff val="0"/>
                  <a:satOff val="0"/>
                  <a:lumOff val="0"/>
                  <a:alphaOff val="0"/>
                </a:sysClr>
              </a:solidFill>
              <a:latin typeface="+mn-lt"/>
              <a:ea typeface="+mn-ea"/>
              <a:cs typeface="+mn-cs"/>
            </a:rPr>
            <a:t>Принято </a:t>
          </a:r>
          <a:r>
            <a:rPr lang="ru-RU" sz="1400" b="1">
              <a:solidFill>
                <a:sysClr val="windowText" lastClr="000000">
                  <a:hueOff val="0"/>
                  <a:satOff val="0"/>
                  <a:lumOff val="0"/>
                  <a:alphaOff val="0"/>
                </a:sysClr>
              </a:solidFill>
              <a:latin typeface="+mn-lt"/>
              <a:ea typeface="+mn-ea"/>
              <a:cs typeface="+mn-cs"/>
            </a:rPr>
            <a:t>участие </a:t>
          </a:r>
          <a:r>
            <a:rPr lang="ru-RU" sz="1400" b="1" smtClean="0">
              <a:solidFill>
                <a:srgbClr val="FF0000"/>
              </a:solidFill>
              <a:latin typeface="+mn-lt"/>
              <a:ea typeface="+mn-ea"/>
              <a:cs typeface="+mn-cs"/>
            </a:rPr>
            <a:t>в 7 </a:t>
          </a:r>
          <a:r>
            <a:rPr lang="ru-RU" sz="1400" b="1" dirty="0">
              <a:solidFill>
                <a:sysClr val="windowText" lastClr="000000">
                  <a:hueOff val="0"/>
                  <a:satOff val="0"/>
                  <a:lumOff val="0"/>
                  <a:alphaOff val="0"/>
                </a:sysClr>
              </a:solidFill>
              <a:latin typeface="+mn-lt"/>
              <a:ea typeface="+mn-ea"/>
              <a:cs typeface="+mn-cs"/>
            </a:rPr>
            <a:t>заседаниях и семинарах, организованных избирательной </a:t>
          </a:r>
          <a:r>
            <a:rPr lang="ru-RU" sz="1400" b="1" dirty="0" smtClean="0">
              <a:solidFill>
                <a:sysClr val="windowText" lastClr="000000">
                  <a:hueOff val="0"/>
                  <a:satOff val="0"/>
                  <a:lumOff val="0"/>
                  <a:alphaOff val="0"/>
                </a:sysClr>
              </a:solidFill>
              <a:latin typeface="+mn-lt"/>
              <a:ea typeface="+mn-ea"/>
              <a:cs typeface="+mn-cs"/>
            </a:rPr>
            <a:t>комиссией Архангельской области и ЦИК России</a:t>
          </a:r>
          <a:endParaRPr lang="ru-RU" sz="1400" b="1" dirty="0">
            <a:solidFill>
              <a:sysClr val="windowText" lastClr="000000">
                <a:hueOff val="0"/>
                <a:satOff val="0"/>
                <a:lumOff val="0"/>
                <a:alphaOff val="0"/>
              </a:sysClr>
            </a:solidFill>
            <a:latin typeface="+mn-lt"/>
            <a:ea typeface="+mn-ea"/>
            <a:cs typeface="+mn-cs"/>
          </a:endParaRPr>
        </a:p>
      </dgm:t>
    </dgm:pt>
    <dgm:pt modelId="{4A30D994-5A69-4552-A2A7-585AC4E85F26}" type="parTrans" cxnId="{30C9B583-B1C5-4829-8468-D1BF96F91231}">
      <dgm:prSet/>
      <dgm:spPr/>
      <dgm:t>
        <a:bodyPr/>
        <a:lstStyle/>
        <a:p>
          <a:endParaRPr lang="ru-RU" sz="1400">
            <a:latin typeface="+mn-lt"/>
          </a:endParaRPr>
        </a:p>
      </dgm:t>
    </dgm:pt>
    <dgm:pt modelId="{2A4C0067-72CA-4ABE-ADAB-085D0F3257B5}" type="sibTrans" cxnId="{30C9B583-B1C5-4829-8468-D1BF96F91231}">
      <dgm:prSet/>
      <dgm:spPr/>
      <dgm:t>
        <a:bodyPr/>
        <a:lstStyle/>
        <a:p>
          <a:endParaRPr lang="ru-RU" sz="1400">
            <a:latin typeface="+mn-lt"/>
          </a:endParaRPr>
        </a:p>
      </dgm:t>
    </dgm:pt>
    <dgm:pt modelId="{42EAFBF0-8A3E-456A-9D04-40B5EFF9F2A7}" type="pres">
      <dgm:prSet presAssocID="{2011EB69-0AE3-48F9-8B42-C679A0A93E99}" presName="compositeShape" presStyleCnt="0">
        <dgm:presLayoutVars>
          <dgm:dir/>
          <dgm:resizeHandles/>
        </dgm:presLayoutVars>
      </dgm:prSet>
      <dgm:spPr/>
      <dgm:t>
        <a:bodyPr/>
        <a:lstStyle/>
        <a:p>
          <a:endParaRPr lang="ru-RU"/>
        </a:p>
      </dgm:t>
    </dgm:pt>
    <dgm:pt modelId="{88185C2D-ABA1-4AA2-AC0E-43BBF2302474}" type="pres">
      <dgm:prSet presAssocID="{2011EB69-0AE3-48F9-8B42-C679A0A93E99}" presName="pyramid" presStyleLbl="node1" presStyleIdx="0" presStyleCnt="1" custScaleX="103124" custScaleY="85965"/>
      <dgm:spPr>
        <a:xfrm>
          <a:off x="793684" y="362170"/>
          <a:ext cx="5322191" cy="4436621"/>
        </a:xfrm>
        <a:prstGeom prst="triangl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endParaRPr lang="ru-RU"/>
        </a:p>
      </dgm:t>
    </dgm:pt>
    <dgm:pt modelId="{174CD47B-93C4-41DD-8EBC-5EBB2E424C97}" type="pres">
      <dgm:prSet presAssocID="{2011EB69-0AE3-48F9-8B42-C679A0A93E99}" presName="theList" presStyleCnt="0"/>
      <dgm:spPr/>
    </dgm:pt>
    <dgm:pt modelId="{04246A73-BBC8-41DF-9ABA-CB38FD1A10A9}" type="pres">
      <dgm:prSet presAssocID="{1CE7CDD5-9530-4F18-88E9-36EA8B1554BA}" presName="aNode" presStyleLbl="fgAcc1" presStyleIdx="0" presStyleCnt="3" custScaleX="133145">
        <dgm:presLayoutVars>
          <dgm:bulletEnabled val="1"/>
        </dgm:presLayoutVars>
      </dgm:prSet>
      <dgm:spPr/>
      <dgm:t>
        <a:bodyPr/>
        <a:lstStyle/>
        <a:p>
          <a:endParaRPr lang="ru-RU"/>
        </a:p>
      </dgm:t>
    </dgm:pt>
    <dgm:pt modelId="{35C9193F-DCE3-42AD-B4C0-8AC53928ED8A}" type="pres">
      <dgm:prSet presAssocID="{1CE7CDD5-9530-4F18-88E9-36EA8B1554BA}" presName="aSpace" presStyleCnt="0"/>
      <dgm:spPr/>
    </dgm:pt>
    <dgm:pt modelId="{60DB0A52-5F74-4D30-BCA8-4B982BFACA2B}" type="pres">
      <dgm:prSet presAssocID="{01E5F5C6-BDFF-4E25-BA31-9104E1CB9960}" presName="aNode" presStyleLbl="fgAcc1" presStyleIdx="1" presStyleCnt="3" custScaleX="137352">
        <dgm:presLayoutVars>
          <dgm:bulletEnabled val="1"/>
        </dgm:presLayoutVars>
      </dgm:prSet>
      <dgm:spPr/>
      <dgm:t>
        <a:bodyPr/>
        <a:lstStyle/>
        <a:p>
          <a:endParaRPr lang="ru-RU"/>
        </a:p>
      </dgm:t>
    </dgm:pt>
    <dgm:pt modelId="{64933345-AF76-4A2B-9086-718607097880}" type="pres">
      <dgm:prSet presAssocID="{01E5F5C6-BDFF-4E25-BA31-9104E1CB9960}" presName="aSpace" presStyleCnt="0"/>
      <dgm:spPr/>
    </dgm:pt>
    <dgm:pt modelId="{C93FA154-B5B1-4C2B-812F-4CFDD92AB96F}" type="pres">
      <dgm:prSet presAssocID="{B9068B30-BCCF-400A-B3AC-9B55D8BFEC7B}" presName="aNode" presStyleLbl="fgAcc1" presStyleIdx="2" presStyleCnt="3" custScaleX="134503" custScaleY="120784">
        <dgm:presLayoutVars>
          <dgm:bulletEnabled val="1"/>
        </dgm:presLayoutVars>
      </dgm:prSet>
      <dgm:spPr/>
      <dgm:t>
        <a:bodyPr/>
        <a:lstStyle/>
        <a:p>
          <a:endParaRPr lang="ru-RU"/>
        </a:p>
      </dgm:t>
    </dgm:pt>
    <dgm:pt modelId="{205F45CD-DFE3-4FEF-B3D4-F1B0A63EF72D}" type="pres">
      <dgm:prSet presAssocID="{B9068B30-BCCF-400A-B3AC-9B55D8BFEC7B}" presName="aSpace" presStyleCnt="0"/>
      <dgm:spPr/>
    </dgm:pt>
  </dgm:ptLst>
  <dgm:cxnLst>
    <dgm:cxn modelId="{00D95ECB-D437-4676-81FF-F38FF93B6DD1}" type="presOf" srcId="{1CE7CDD5-9530-4F18-88E9-36EA8B1554BA}" destId="{04246A73-BBC8-41DF-9ABA-CB38FD1A10A9}" srcOrd="0" destOrd="0" presId="urn:microsoft.com/office/officeart/2005/8/layout/pyramid2"/>
    <dgm:cxn modelId="{D4C6A20D-325C-4986-9805-C8D1FC81ECFA}" type="presOf" srcId="{2011EB69-0AE3-48F9-8B42-C679A0A93E99}" destId="{42EAFBF0-8A3E-456A-9D04-40B5EFF9F2A7}" srcOrd="0" destOrd="0" presId="urn:microsoft.com/office/officeart/2005/8/layout/pyramid2"/>
    <dgm:cxn modelId="{8525FE0A-544C-49A9-81C6-001F2CC95B2D}" srcId="{2011EB69-0AE3-48F9-8B42-C679A0A93E99}" destId="{01E5F5C6-BDFF-4E25-BA31-9104E1CB9960}" srcOrd="1" destOrd="0" parTransId="{EA530F55-E2F4-4EEF-8B6D-DAC0384666F4}" sibTransId="{C2823DF0-CC27-4803-A84F-A734790C7533}"/>
    <dgm:cxn modelId="{37E1D586-E847-47E8-9894-97506679BE0C}" srcId="{2011EB69-0AE3-48F9-8B42-C679A0A93E99}" destId="{1CE7CDD5-9530-4F18-88E9-36EA8B1554BA}" srcOrd="0" destOrd="0" parTransId="{902BC674-5338-4697-9E53-AB2FFEBDA300}" sibTransId="{14990F59-350E-4848-A154-5774FE4E12AD}"/>
    <dgm:cxn modelId="{30C9B583-B1C5-4829-8468-D1BF96F91231}" srcId="{2011EB69-0AE3-48F9-8B42-C679A0A93E99}" destId="{B9068B30-BCCF-400A-B3AC-9B55D8BFEC7B}" srcOrd="2" destOrd="0" parTransId="{4A30D994-5A69-4552-A2A7-585AC4E85F26}" sibTransId="{2A4C0067-72CA-4ABE-ADAB-085D0F3257B5}"/>
    <dgm:cxn modelId="{2670E185-7A82-4C52-A758-A4D629E52893}" type="presOf" srcId="{B9068B30-BCCF-400A-B3AC-9B55D8BFEC7B}" destId="{C93FA154-B5B1-4C2B-812F-4CFDD92AB96F}" srcOrd="0" destOrd="0" presId="urn:microsoft.com/office/officeart/2005/8/layout/pyramid2"/>
    <dgm:cxn modelId="{6FD77B61-CE4C-436C-AF21-F031E283C352}" type="presOf" srcId="{01E5F5C6-BDFF-4E25-BA31-9104E1CB9960}" destId="{60DB0A52-5F74-4D30-BCA8-4B982BFACA2B}" srcOrd="0" destOrd="0" presId="urn:microsoft.com/office/officeart/2005/8/layout/pyramid2"/>
    <dgm:cxn modelId="{C76E964B-0BBC-48C6-92E0-39188D2B4F00}" type="presParOf" srcId="{42EAFBF0-8A3E-456A-9D04-40B5EFF9F2A7}" destId="{88185C2D-ABA1-4AA2-AC0E-43BBF2302474}" srcOrd="0" destOrd="0" presId="urn:microsoft.com/office/officeart/2005/8/layout/pyramid2"/>
    <dgm:cxn modelId="{C3FE6247-8384-41C9-8B28-183C977E0F28}" type="presParOf" srcId="{42EAFBF0-8A3E-456A-9D04-40B5EFF9F2A7}" destId="{174CD47B-93C4-41DD-8EBC-5EBB2E424C97}" srcOrd="1" destOrd="0" presId="urn:microsoft.com/office/officeart/2005/8/layout/pyramid2"/>
    <dgm:cxn modelId="{1796DFA0-98D4-48AD-AFBA-9C98E405088B}" type="presParOf" srcId="{174CD47B-93C4-41DD-8EBC-5EBB2E424C97}" destId="{04246A73-BBC8-41DF-9ABA-CB38FD1A10A9}" srcOrd="0" destOrd="0" presId="urn:microsoft.com/office/officeart/2005/8/layout/pyramid2"/>
    <dgm:cxn modelId="{04A1C75F-E4BD-4F0C-AB4A-E46CE19440DF}" type="presParOf" srcId="{174CD47B-93C4-41DD-8EBC-5EBB2E424C97}" destId="{35C9193F-DCE3-42AD-B4C0-8AC53928ED8A}" srcOrd="1" destOrd="0" presId="urn:microsoft.com/office/officeart/2005/8/layout/pyramid2"/>
    <dgm:cxn modelId="{F9FC050C-EFC1-4450-9CCF-F57835323A8C}" type="presParOf" srcId="{174CD47B-93C4-41DD-8EBC-5EBB2E424C97}" destId="{60DB0A52-5F74-4D30-BCA8-4B982BFACA2B}" srcOrd="2" destOrd="0" presId="urn:microsoft.com/office/officeart/2005/8/layout/pyramid2"/>
    <dgm:cxn modelId="{DC9B2041-4962-46E8-901D-563E4C4E7F7E}" type="presParOf" srcId="{174CD47B-93C4-41DD-8EBC-5EBB2E424C97}" destId="{64933345-AF76-4A2B-9086-718607097880}" srcOrd="3" destOrd="0" presId="urn:microsoft.com/office/officeart/2005/8/layout/pyramid2"/>
    <dgm:cxn modelId="{C6F31F01-4054-412A-8EE6-FC0CA4918AE8}" type="presParOf" srcId="{174CD47B-93C4-41DD-8EBC-5EBB2E424C97}" destId="{C93FA154-B5B1-4C2B-812F-4CFDD92AB96F}" srcOrd="4" destOrd="0" presId="urn:microsoft.com/office/officeart/2005/8/layout/pyramid2"/>
    <dgm:cxn modelId="{1A095CC8-895F-4EB4-A991-1344DA01DCCF}" type="presParOf" srcId="{174CD47B-93C4-41DD-8EBC-5EBB2E424C97}" destId="{205F45CD-DFE3-4FEF-B3D4-F1B0A63EF72D}"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7D9E5-AF3F-480B-9220-98D9C5C73BD1}" type="doc">
      <dgm:prSet loTypeId="urn:microsoft.com/office/officeart/2008/layout/VerticalCircleList" loCatId="list" qsTypeId="urn:microsoft.com/office/officeart/2005/8/quickstyle/simple5" qsCatId="simple" csTypeId="urn:microsoft.com/office/officeart/2005/8/colors/accent1_2#2" csCatId="accent1" phldr="1"/>
      <dgm:spPr/>
      <dgm:t>
        <a:bodyPr/>
        <a:lstStyle/>
        <a:p>
          <a:endParaRPr lang="ru-RU"/>
        </a:p>
      </dgm:t>
    </dgm:pt>
    <dgm:pt modelId="{D5FCEFA4-96D7-4425-84A5-259C16C4D0A9}">
      <dgm:prSet custT="1"/>
      <dgm:spPr/>
      <dgm:t>
        <a:bodyPr/>
        <a:lstStyle/>
        <a:p>
          <a:pPr rtl="0"/>
          <a:r>
            <a:rPr lang="ru-RU" sz="1400" dirty="0" smtClean="0"/>
            <a:t>– разъясняет гражданам компетенцию Уполномоченного, его местонахождение, порядок, формы и сроки обращения к Уполномоченному;</a:t>
          </a:r>
          <a:endParaRPr lang="ru-RU" sz="1400" dirty="0"/>
        </a:p>
      </dgm:t>
    </dgm:pt>
    <dgm:pt modelId="{67519B71-F2B3-4AD7-A7CE-0B38DBC83903}" type="parTrans" cxnId="{F1E0D231-FA27-4338-8642-03856843CDF6}">
      <dgm:prSet/>
      <dgm:spPr/>
      <dgm:t>
        <a:bodyPr/>
        <a:lstStyle/>
        <a:p>
          <a:endParaRPr lang="ru-RU" sz="1400"/>
        </a:p>
      </dgm:t>
    </dgm:pt>
    <dgm:pt modelId="{45E0ECE9-8981-449B-97E0-5CDBFC32F67E}" type="sibTrans" cxnId="{F1E0D231-FA27-4338-8642-03856843CDF6}">
      <dgm:prSet/>
      <dgm:spPr/>
      <dgm:t>
        <a:bodyPr/>
        <a:lstStyle/>
        <a:p>
          <a:endParaRPr lang="ru-RU" sz="1400"/>
        </a:p>
      </dgm:t>
    </dgm:pt>
    <dgm:pt modelId="{1C1E6BA9-AF55-4EAF-94E9-9947735D88E7}">
      <dgm:prSet custT="1"/>
      <dgm:spPr/>
      <dgm:t>
        <a:bodyPr/>
        <a:lstStyle/>
        <a:p>
          <a:pPr rtl="0"/>
          <a:r>
            <a:rPr lang="ru-RU" sz="1400" dirty="0" smtClean="0"/>
            <a:t>– оказывает помощь в составлении обращения в адрес Уполномоченного в соответствии с установленными областным законом требованиями;</a:t>
          </a:r>
          <a:endParaRPr lang="ru-RU" sz="1400" dirty="0"/>
        </a:p>
      </dgm:t>
    </dgm:pt>
    <dgm:pt modelId="{16328017-BB04-4279-B02C-F6D65F866610}" type="parTrans" cxnId="{AED95F9B-1FE6-4F48-B84B-AFB08E486665}">
      <dgm:prSet/>
      <dgm:spPr/>
      <dgm:t>
        <a:bodyPr/>
        <a:lstStyle/>
        <a:p>
          <a:endParaRPr lang="ru-RU" sz="1400"/>
        </a:p>
      </dgm:t>
    </dgm:pt>
    <dgm:pt modelId="{7043EBB5-61D5-427D-917A-E9A3016FB8C7}" type="sibTrans" cxnId="{AED95F9B-1FE6-4F48-B84B-AFB08E486665}">
      <dgm:prSet/>
      <dgm:spPr/>
      <dgm:t>
        <a:bodyPr/>
        <a:lstStyle/>
        <a:p>
          <a:endParaRPr lang="ru-RU" sz="1400"/>
        </a:p>
      </dgm:t>
    </dgm:pt>
    <dgm:pt modelId="{2AC96D5E-D496-4225-BDAE-F25C373709E9}">
      <dgm:prSet custT="1"/>
      <dgm:spPr/>
      <dgm:t>
        <a:bodyPr/>
        <a:lstStyle/>
        <a:p>
          <a:pPr rtl="0"/>
          <a:r>
            <a:rPr lang="ru-RU" sz="1400" dirty="0" smtClean="0"/>
            <a:t>– осуществляет правовое просвещение и консультирование граждан исключительно на основе информационно-методических материалов Уполномоченного во взаимодействии с аппаратом Уполномоченного;</a:t>
          </a:r>
          <a:endParaRPr lang="ru-RU" sz="1400" dirty="0"/>
        </a:p>
      </dgm:t>
    </dgm:pt>
    <dgm:pt modelId="{F376C463-AAC2-41F0-ACCC-EE2B64325F31}" type="parTrans" cxnId="{359B115E-D6EE-4AB1-A54E-C80C00BA7280}">
      <dgm:prSet/>
      <dgm:spPr/>
      <dgm:t>
        <a:bodyPr/>
        <a:lstStyle/>
        <a:p>
          <a:endParaRPr lang="ru-RU" sz="1400"/>
        </a:p>
      </dgm:t>
    </dgm:pt>
    <dgm:pt modelId="{5936CCFD-7190-4DC7-8E38-91B405444A58}" type="sibTrans" cxnId="{359B115E-D6EE-4AB1-A54E-C80C00BA7280}">
      <dgm:prSet/>
      <dgm:spPr/>
      <dgm:t>
        <a:bodyPr/>
        <a:lstStyle/>
        <a:p>
          <a:endParaRPr lang="ru-RU" sz="1400"/>
        </a:p>
      </dgm:t>
    </dgm:pt>
    <dgm:pt modelId="{20D3394F-C6DF-4BA5-91BC-95798F8F2754}">
      <dgm:prSet custT="1"/>
      <dgm:spPr/>
      <dgm:t>
        <a:bodyPr/>
        <a:lstStyle/>
        <a:p>
          <a:pPr rtl="0"/>
          <a:r>
            <a:rPr lang="ru-RU" sz="1400" dirty="0" smtClean="0"/>
            <a:t>– в исключительных случаях и по отдельному поручению Уполномоченного осуществляет прием граждан по вопросам соблюдения их прав и свобод;</a:t>
          </a:r>
          <a:endParaRPr lang="ru-RU" sz="1400" dirty="0"/>
        </a:p>
      </dgm:t>
    </dgm:pt>
    <dgm:pt modelId="{AA5FA924-54C5-4F43-AF81-79AA2FEDEFC5}" type="parTrans" cxnId="{A2791816-107B-4BC8-8E1C-BA61CE64CC13}">
      <dgm:prSet/>
      <dgm:spPr/>
      <dgm:t>
        <a:bodyPr/>
        <a:lstStyle/>
        <a:p>
          <a:endParaRPr lang="ru-RU" sz="1400"/>
        </a:p>
      </dgm:t>
    </dgm:pt>
    <dgm:pt modelId="{EF910513-9446-457C-BDA9-F5F17F12902C}" type="sibTrans" cxnId="{A2791816-107B-4BC8-8E1C-BA61CE64CC13}">
      <dgm:prSet/>
      <dgm:spPr/>
      <dgm:t>
        <a:bodyPr/>
        <a:lstStyle/>
        <a:p>
          <a:endParaRPr lang="ru-RU" sz="1400"/>
        </a:p>
      </dgm:t>
    </dgm:pt>
    <dgm:pt modelId="{C9C0DF1F-D7B9-4348-BE4E-FB7BA56D5A99}">
      <dgm:prSet custT="1"/>
      <dgm:spPr/>
      <dgm:t>
        <a:bodyPr/>
        <a:lstStyle/>
        <a:p>
          <a:pPr rtl="0"/>
          <a:r>
            <a:rPr lang="ru-RU" sz="1400" dirty="0" smtClean="0"/>
            <a:t>– по отдельному поручению Уполномоченного самостоятельно или совместно с иными органами и организациями осуществляет выездную проверку по обращениям граждан;</a:t>
          </a:r>
          <a:endParaRPr lang="ru-RU" sz="1400" dirty="0"/>
        </a:p>
      </dgm:t>
    </dgm:pt>
    <dgm:pt modelId="{AE3CF717-E05A-4B34-868E-5C1B2EA67E23}" type="parTrans" cxnId="{64BCB4BC-C757-40C5-83A4-55CAB7F9BB07}">
      <dgm:prSet/>
      <dgm:spPr/>
      <dgm:t>
        <a:bodyPr/>
        <a:lstStyle/>
        <a:p>
          <a:endParaRPr lang="ru-RU" sz="1400"/>
        </a:p>
      </dgm:t>
    </dgm:pt>
    <dgm:pt modelId="{EA315BF3-5A24-4B8F-8A9E-DD26C30E078A}" type="sibTrans" cxnId="{64BCB4BC-C757-40C5-83A4-55CAB7F9BB07}">
      <dgm:prSet/>
      <dgm:spPr/>
      <dgm:t>
        <a:bodyPr/>
        <a:lstStyle/>
        <a:p>
          <a:endParaRPr lang="ru-RU" sz="1400"/>
        </a:p>
      </dgm:t>
    </dgm:pt>
    <dgm:pt modelId="{CF7E36E4-9201-420D-B2C5-BDB0F3C4DD35}">
      <dgm:prSet custT="1"/>
      <dgm:spPr/>
      <dgm:t>
        <a:bodyPr/>
        <a:lstStyle/>
        <a:p>
          <a:pPr rtl="0"/>
          <a:r>
            <a:rPr lang="ru-RU" sz="1400" dirty="0" smtClean="0"/>
            <a:t>– организовывает и принимает непосредственное участие в выездных приемах Уполномоченного;</a:t>
          </a:r>
          <a:endParaRPr lang="ru-RU" sz="1400" dirty="0"/>
        </a:p>
      </dgm:t>
    </dgm:pt>
    <dgm:pt modelId="{D5628759-C847-4E37-8889-6794ADB48455}" type="parTrans" cxnId="{D83E8218-7859-4F4D-A965-2AF65F1FA838}">
      <dgm:prSet/>
      <dgm:spPr/>
      <dgm:t>
        <a:bodyPr/>
        <a:lstStyle/>
        <a:p>
          <a:endParaRPr lang="ru-RU" sz="1400"/>
        </a:p>
      </dgm:t>
    </dgm:pt>
    <dgm:pt modelId="{F14A1643-6045-48A5-A9D3-FA3771DE8FD4}" type="sibTrans" cxnId="{D83E8218-7859-4F4D-A965-2AF65F1FA838}">
      <dgm:prSet/>
      <dgm:spPr/>
      <dgm:t>
        <a:bodyPr/>
        <a:lstStyle/>
        <a:p>
          <a:endParaRPr lang="ru-RU" sz="1400"/>
        </a:p>
      </dgm:t>
    </dgm:pt>
    <dgm:pt modelId="{47A1CD5D-D2D8-4ECF-8F77-60CF71F536E7}">
      <dgm:prSet custT="1"/>
      <dgm:spPr/>
      <dgm:t>
        <a:bodyPr/>
        <a:lstStyle/>
        <a:p>
          <a:pPr rtl="0"/>
          <a:r>
            <a:rPr lang="ru-RU" sz="1400" dirty="0" smtClean="0"/>
            <a:t>– выполняет иные поручения Уполномоченного, связанные с осуществлением его полномочий.     </a:t>
          </a:r>
          <a:endParaRPr lang="ru-RU" sz="1400" dirty="0"/>
        </a:p>
      </dgm:t>
    </dgm:pt>
    <dgm:pt modelId="{82B0C038-51B4-41B0-A2B5-6386400A9ACC}" type="parTrans" cxnId="{C344C5AF-861F-4BA9-B9EE-16BFBEB7E2C7}">
      <dgm:prSet/>
      <dgm:spPr/>
      <dgm:t>
        <a:bodyPr/>
        <a:lstStyle/>
        <a:p>
          <a:endParaRPr lang="ru-RU" sz="1400"/>
        </a:p>
      </dgm:t>
    </dgm:pt>
    <dgm:pt modelId="{3C6359D3-03DF-4D58-B7ED-B54388342891}" type="sibTrans" cxnId="{C344C5AF-861F-4BA9-B9EE-16BFBEB7E2C7}">
      <dgm:prSet/>
      <dgm:spPr/>
      <dgm:t>
        <a:bodyPr/>
        <a:lstStyle/>
        <a:p>
          <a:endParaRPr lang="ru-RU" sz="1400"/>
        </a:p>
      </dgm:t>
    </dgm:pt>
    <dgm:pt modelId="{6A7563ED-2AD7-4385-95D3-B8CD944A6FA9}" type="pres">
      <dgm:prSet presAssocID="{5747D9E5-AF3F-480B-9220-98D9C5C73BD1}" presName="Name0" presStyleCnt="0">
        <dgm:presLayoutVars>
          <dgm:dir/>
        </dgm:presLayoutVars>
      </dgm:prSet>
      <dgm:spPr/>
      <dgm:t>
        <a:bodyPr/>
        <a:lstStyle/>
        <a:p>
          <a:endParaRPr lang="ru-RU"/>
        </a:p>
      </dgm:t>
    </dgm:pt>
    <dgm:pt modelId="{F8AFD9FE-5296-46C9-BF3A-A95F7053D96B}" type="pres">
      <dgm:prSet presAssocID="{D5FCEFA4-96D7-4425-84A5-259C16C4D0A9}" presName="noChildren" presStyleCnt="0"/>
      <dgm:spPr/>
    </dgm:pt>
    <dgm:pt modelId="{20061318-B119-49A9-A057-CC5EB04B8094}" type="pres">
      <dgm:prSet presAssocID="{D5FCEFA4-96D7-4425-84A5-259C16C4D0A9}" presName="gap" presStyleCnt="0"/>
      <dgm:spPr/>
    </dgm:pt>
    <dgm:pt modelId="{FE2C38CD-1590-4D2E-8A16-2FC7E7B76042}" type="pres">
      <dgm:prSet presAssocID="{D5FCEFA4-96D7-4425-84A5-259C16C4D0A9}" presName="medCircle2" presStyleLbl="vennNode1" presStyleIdx="0" presStyleCnt="7" custLinFactX="-119015" custLinFactNeighborX="-200000" custLinFactNeighborY="10340"/>
      <dgm:spPr/>
    </dgm:pt>
    <dgm:pt modelId="{50FBFA49-2B45-4FA7-9C4D-7AF1483025DF}" type="pres">
      <dgm:prSet presAssocID="{D5FCEFA4-96D7-4425-84A5-259C16C4D0A9}" presName="txLvlOnly1" presStyleLbl="revTx" presStyleIdx="0" presStyleCnt="7" custScaleX="202253" custScaleY="50075"/>
      <dgm:spPr/>
      <dgm:t>
        <a:bodyPr/>
        <a:lstStyle/>
        <a:p>
          <a:endParaRPr lang="ru-RU"/>
        </a:p>
      </dgm:t>
    </dgm:pt>
    <dgm:pt modelId="{9211620A-B81B-4585-BB8E-6AF64D544A15}" type="pres">
      <dgm:prSet presAssocID="{1C1E6BA9-AF55-4EAF-94E9-9947735D88E7}" presName="noChildren" presStyleCnt="0"/>
      <dgm:spPr/>
    </dgm:pt>
    <dgm:pt modelId="{D3B43D8F-86ED-4483-AC50-3A43AF8D0B20}" type="pres">
      <dgm:prSet presAssocID="{1C1E6BA9-AF55-4EAF-94E9-9947735D88E7}" presName="gap" presStyleCnt="0"/>
      <dgm:spPr/>
    </dgm:pt>
    <dgm:pt modelId="{ED97C43F-760B-41C7-A0F1-F63A5FDC21A6}" type="pres">
      <dgm:prSet presAssocID="{1C1E6BA9-AF55-4EAF-94E9-9947735D88E7}" presName="medCircle2" presStyleLbl="vennNode1" presStyleIdx="1" presStyleCnt="7" custLinFactX="-119015" custLinFactNeighborX="-200000" custLinFactNeighborY="7386"/>
      <dgm:spPr/>
    </dgm:pt>
    <dgm:pt modelId="{7CE554DA-0D9D-4E83-A6B0-6A5EC91345E0}" type="pres">
      <dgm:prSet presAssocID="{1C1E6BA9-AF55-4EAF-94E9-9947735D88E7}" presName="txLvlOnly1" presStyleLbl="revTx" presStyleIdx="1" presStyleCnt="7" custScaleX="200371" custScaleY="44166"/>
      <dgm:spPr/>
      <dgm:t>
        <a:bodyPr/>
        <a:lstStyle/>
        <a:p>
          <a:endParaRPr lang="ru-RU"/>
        </a:p>
      </dgm:t>
    </dgm:pt>
    <dgm:pt modelId="{58794452-7DA8-4251-B3C9-5C174A450124}" type="pres">
      <dgm:prSet presAssocID="{2AC96D5E-D496-4225-BDAE-F25C373709E9}" presName="noChildren" presStyleCnt="0"/>
      <dgm:spPr/>
    </dgm:pt>
    <dgm:pt modelId="{B355966E-5F9E-4F7A-9A62-ECE7941B82F8}" type="pres">
      <dgm:prSet presAssocID="{2AC96D5E-D496-4225-BDAE-F25C373709E9}" presName="gap" presStyleCnt="0"/>
      <dgm:spPr/>
    </dgm:pt>
    <dgm:pt modelId="{94C3EF5F-E68E-4119-A298-76E7A501D95C}" type="pres">
      <dgm:prSet presAssocID="{2AC96D5E-D496-4225-BDAE-F25C373709E9}" presName="medCircle2" presStyleLbl="vennNode1" presStyleIdx="2" presStyleCnt="7" custLinFactX="-119015" custLinFactNeighborX="-200000" custLinFactNeighborY="4432"/>
      <dgm:spPr/>
    </dgm:pt>
    <dgm:pt modelId="{6A26B306-6DDD-4498-B044-1DBCD62E09F8}" type="pres">
      <dgm:prSet presAssocID="{2AC96D5E-D496-4225-BDAE-F25C373709E9}" presName="txLvlOnly1" presStyleLbl="revTx" presStyleIdx="2" presStyleCnt="7" custScaleX="202253"/>
      <dgm:spPr/>
      <dgm:t>
        <a:bodyPr/>
        <a:lstStyle/>
        <a:p>
          <a:endParaRPr lang="ru-RU"/>
        </a:p>
      </dgm:t>
    </dgm:pt>
    <dgm:pt modelId="{C8A51FE7-70D2-4DFD-AA3F-BA2584D12ACB}" type="pres">
      <dgm:prSet presAssocID="{20D3394F-C6DF-4BA5-91BC-95798F8F2754}" presName="noChildren" presStyleCnt="0"/>
      <dgm:spPr/>
    </dgm:pt>
    <dgm:pt modelId="{32DBD146-2BB3-4CA8-8B68-4853525337BC}" type="pres">
      <dgm:prSet presAssocID="{20D3394F-C6DF-4BA5-91BC-95798F8F2754}" presName="gap" presStyleCnt="0"/>
      <dgm:spPr/>
    </dgm:pt>
    <dgm:pt modelId="{BE67B0A4-B27C-439F-8928-429E0874A53A}" type="pres">
      <dgm:prSet presAssocID="{20D3394F-C6DF-4BA5-91BC-95798F8F2754}" presName="medCircle2" presStyleLbl="vennNode1" presStyleIdx="3" presStyleCnt="7" custLinFactX="-119015" custLinFactNeighborX="-200000" custLinFactNeighborY="1477"/>
      <dgm:spPr/>
    </dgm:pt>
    <dgm:pt modelId="{68EC59E6-678D-4403-8131-E63109A6BE44}" type="pres">
      <dgm:prSet presAssocID="{20D3394F-C6DF-4BA5-91BC-95798F8F2754}" presName="txLvlOnly1" presStyleLbl="revTx" presStyleIdx="3" presStyleCnt="7" custScaleX="207193" custLinFactNeighborX="3593" custLinFactNeighborY="1477"/>
      <dgm:spPr/>
      <dgm:t>
        <a:bodyPr/>
        <a:lstStyle/>
        <a:p>
          <a:endParaRPr lang="ru-RU"/>
        </a:p>
      </dgm:t>
    </dgm:pt>
    <dgm:pt modelId="{009FD915-E1A2-4457-BF38-7166C672702C}" type="pres">
      <dgm:prSet presAssocID="{C9C0DF1F-D7B9-4348-BE4E-FB7BA56D5A99}" presName="noChildren" presStyleCnt="0"/>
      <dgm:spPr/>
    </dgm:pt>
    <dgm:pt modelId="{9ACAD09B-D6EA-4B9D-AED0-9CB12A1B7A22}" type="pres">
      <dgm:prSet presAssocID="{C9C0DF1F-D7B9-4348-BE4E-FB7BA56D5A99}" presName="gap" presStyleCnt="0"/>
      <dgm:spPr/>
    </dgm:pt>
    <dgm:pt modelId="{FBB8A5BF-C7F1-4052-AD9C-C8CB757C6DA9}" type="pres">
      <dgm:prSet presAssocID="{C9C0DF1F-D7B9-4348-BE4E-FB7BA56D5A99}" presName="medCircle2" presStyleLbl="vennNode1" presStyleIdx="4" presStyleCnt="7" custLinFactX="-119015" custLinFactNeighborX="-200000" custLinFactNeighborY="-1477"/>
      <dgm:spPr/>
    </dgm:pt>
    <dgm:pt modelId="{691218D6-E0A4-4448-95E9-BE3959C14B4E}" type="pres">
      <dgm:prSet presAssocID="{C9C0DF1F-D7B9-4348-BE4E-FB7BA56D5A99}" presName="txLvlOnly1" presStyleLbl="revTx" presStyleIdx="4" presStyleCnt="7" custScaleX="199790"/>
      <dgm:spPr/>
      <dgm:t>
        <a:bodyPr/>
        <a:lstStyle/>
        <a:p>
          <a:endParaRPr lang="ru-RU"/>
        </a:p>
      </dgm:t>
    </dgm:pt>
    <dgm:pt modelId="{B6B6660A-D829-4247-8B8E-BBA3DD88438C}" type="pres">
      <dgm:prSet presAssocID="{CF7E36E4-9201-420D-B2C5-BDB0F3C4DD35}" presName="noChildren" presStyleCnt="0"/>
      <dgm:spPr/>
    </dgm:pt>
    <dgm:pt modelId="{1C01C134-CACA-4C16-9D62-E4369962D808}" type="pres">
      <dgm:prSet presAssocID="{CF7E36E4-9201-420D-B2C5-BDB0F3C4DD35}" presName="gap" presStyleCnt="0"/>
      <dgm:spPr/>
    </dgm:pt>
    <dgm:pt modelId="{886B05C0-E72D-4C27-8079-A1FDB2BB36CB}" type="pres">
      <dgm:prSet presAssocID="{CF7E36E4-9201-420D-B2C5-BDB0F3C4DD35}" presName="medCircle2" presStyleLbl="vennNode1" presStyleIdx="5" presStyleCnt="7" custLinFactX="-119015" custLinFactNeighborX="-200000" custLinFactNeighborY="-4431"/>
      <dgm:spPr/>
    </dgm:pt>
    <dgm:pt modelId="{933E6326-0C0D-4582-99F9-BA2336BF7BCD}" type="pres">
      <dgm:prSet presAssocID="{CF7E36E4-9201-420D-B2C5-BDB0F3C4DD35}" presName="txLvlOnly1" presStyleLbl="revTx" presStyleIdx="5" presStyleCnt="7" custScaleX="200371"/>
      <dgm:spPr/>
      <dgm:t>
        <a:bodyPr/>
        <a:lstStyle/>
        <a:p>
          <a:endParaRPr lang="ru-RU"/>
        </a:p>
      </dgm:t>
    </dgm:pt>
    <dgm:pt modelId="{09C2AC28-3D60-4614-95DF-6233514D94C5}" type="pres">
      <dgm:prSet presAssocID="{47A1CD5D-D2D8-4ECF-8F77-60CF71F536E7}" presName="noChildren" presStyleCnt="0"/>
      <dgm:spPr/>
    </dgm:pt>
    <dgm:pt modelId="{E38D6202-33A5-40DC-87FB-E6D748E4C19F}" type="pres">
      <dgm:prSet presAssocID="{47A1CD5D-D2D8-4ECF-8F77-60CF71F536E7}" presName="gap" presStyleCnt="0"/>
      <dgm:spPr/>
    </dgm:pt>
    <dgm:pt modelId="{7B007747-193E-4464-B03C-E90C3C082006}" type="pres">
      <dgm:prSet presAssocID="{47A1CD5D-D2D8-4ECF-8F77-60CF71F536E7}" presName="medCircle2" presStyleLbl="vennNode1" presStyleIdx="6" presStyleCnt="7" custLinFactX="-119015" custLinFactNeighborX="-200000" custLinFactNeighborY="-7386"/>
      <dgm:spPr/>
    </dgm:pt>
    <dgm:pt modelId="{522DA355-D39A-402B-93DE-A3FC6A1F6F95}" type="pres">
      <dgm:prSet presAssocID="{47A1CD5D-D2D8-4ECF-8F77-60CF71F536E7}" presName="txLvlOnly1" presStyleLbl="revTx" presStyleIdx="6" presStyleCnt="7" custScaleX="200371"/>
      <dgm:spPr/>
      <dgm:t>
        <a:bodyPr/>
        <a:lstStyle/>
        <a:p>
          <a:endParaRPr lang="ru-RU"/>
        </a:p>
      </dgm:t>
    </dgm:pt>
  </dgm:ptLst>
  <dgm:cxnLst>
    <dgm:cxn modelId="{64BCB4BC-C757-40C5-83A4-55CAB7F9BB07}" srcId="{5747D9E5-AF3F-480B-9220-98D9C5C73BD1}" destId="{C9C0DF1F-D7B9-4348-BE4E-FB7BA56D5A99}" srcOrd="4" destOrd="0" parTransId="{AE3CF717-E05A-4B34-868E-5C1B2EA67E23}" sibTransId="{EA315BF3-5A24-4B8F-8A9E-DD26C30E078A}"/>
    <dgm:cxn modelId="{AED95F9B-1FE6-4F48-B84B-AFB08E486665}" srcId="{5747D9E5-AF3F-480B-9220-98D9C5C73BD1}" destId="{1C1E6BA9-AF55-4EAF-94E9-9947735D88E7}" srcOrd="1" destOrd="0" parTransId="{16328017-BB04-4279-B02C-F6D65F866610}" sibTransId="{7043EBB5-61D5-427D-917A-E9A3016FB8C7}"/>
    <dgm:cxn modelId="{359B115E-D6EE-4AB1-A54E-C80C00BA7280}" srcId="{5747D9E5-AF3F-480B-9220-98D9C5C73BD1}" destId="{2AC96D5E-D496-4225-BDAE-F25C373709E9}" srcOrd="2" destOrd="0" parTransId="{F376C463-AAC2-41F0-ACCC-EE2B64325F31}" sibTransId="{5936CCFD-7190-4DC7-8E38-91B405444A58}"/>
    <dgm:cxn modelId="{C344C5AF-861F-4BA9-B9EE-16BFBEB7E2C7}" srcId="{5747D9E5-AF3F-480B-9220-98D9C5C73BD1}" destId="{47A1CD5D-D2D8-4ECF-8F77-60CF71F536E7}" srcOrd="6" destOrd="0" parTransId="{82B0C038-51B4-41B0-A2B5-6386400A9ACC}" sibTransId="{3C6359D3-03DF-4D58-B7ED-B54388342891}"/>
    <dgm:cxn modelId="{E7C2FCBD-E572-4CEC-AA36-B32D2FF07E4E}" type="presOf" srcId="{CF7E36E4-9201-420D-B2C5-BDB0F3C4DD35}" destId="{933E6326-0C0D-4582-99F9-BA2336BF7BCD}" srcOrd="0" destOrd="0" presId="urn:microsoft.com/office/officeart/2008/layout/VerticalCircleList"/>
    <dgm:cxn modelId="{B8C50882-63E6-4275-AC12-A2AA4AB47EB1}" type="presOf" srcId="{1C1E6BA9-AF55-4EAF-94E9-9947735D88E7}" destId="{7CE554DA-0D9D-4E83-A6B0-6A5EC91345E0}" srcOrd="0" destOrd="0" presId="urn:microsoft.com/office/officeart/2008/layout/VerticalCircleList"/>
    <dgm:cxn modelId="{C99564B8-BD10-46E2-B6E2-9D299D949F29}" type="presOf" srcId="{D5FCEFA4-96D7-4425-84A5-259C16C4D0A9}" destId="{50FBFA49-2B45-4FA7-9C4D-7AF1483025DF}" srcOrd="0" destOrd="0" presId="urn:microsoft.com/office/officeart/2008/layout/VerticalCircleList"/>
    <dgm:cxn modelId="{A2791816-107B-4BC8-8E1C-BA61CE64CC13}" srcId="{5747D9E5-AF3F-480B-9220-98D9C5C73BD1}" destId="{20D3394F-C6DF-4BA5-91BC-95798F8F2754}" srcOrd="3" destOrd="0" parTransId="{AA5FA924-54C5-4F43-AF81-79AA2FEDEFC5}" sibTransId="{EF910513-9446-457C-BDA9-F5F17F12902C}"/>
    <dgm:cxn modelId="{F1E0D231-FA27-4338-8642-03856843CDF6}" srcId="{5747D9E5-AF3F-480B-9220-98D9C5C73BD1}" destId="{D5FCEFA4-96D7-4425-84A5-259C16C4D0A9}" srcOrd="0" destOrd="0" parTransId="{67519B71-F2B3-4AD7-A7CE-0B38DBC83903}" sibTransId="{45E0ECE9-8981-449B-97E0-5CDBFC32F67E}"/>
    <dgm:cxn modelId="{D83E8218-7859-4F4D-A965-2AF65F1FA838}" srcId="{5747D9E5-AF3F-480B-9220-98D9C5C73BD1}" destId="{CF7E36E4-9201-420D-B2C5-BDB0F3C4DD35}" srcOrd="5" destOrd="0" parTransId="{D5628759-C847-4E37-8889-6794ADB48455}" sibTransId="{F14A1643-6045-48A5-A9D3-FA3771DE8FD4}"/>
    <dgm:cxn modelId="{C983DE71-7639-44B7-B4AB-62FDA6D7CFB1}" type="presOf" srcId="{C9C0DF1F-D7B9-4348-BE4E-FB7BA56D5A99}" destId="{691218D6-E0A4-4448-95E9-BE3959C14B4E}" srcOrd="0" destOrd="0" presId="urn:microsoft.com/office/officeart/2008/layout/VerticalCircleList"/>
    <dgm:cxn modelId="{7BD63699-A7EB-4D72-847F-F1370B695F72}" type="presOf" srcId="{2AC96D5E-D496-4225-BDAE-F25C373709E9}" destId="{6A26B306-6DDD-4498-B044-1DBCD62E09F8}" srcOrd="0" destOrd="0" presId="urn:microsoft.com/office/officeart/2008/layout/VerticalCircleList"/>
    <dgm:cxn modelId="{33AE6F90-BBB8-43A9-B085-5285F9FC77EA}" type="presOf" srcId="{5747D9E5-AF3F-480B-9220-98D9C5C73BD1}" destId="{6A7563ED-2AD7-4385-95D3-B8CD944A6FA9}" srcOrd="0" destOrd="0" presId="urn:microsoft.com/office/officeart/2008/layout/VerticalCircleList"/>
    <dgm:cxn modelId="{6F7DD2B9-72A6-4E1E-9F11-4E68FA4A5097}" type="presOf" srcId="{47A1CD5D-D2D8-4ECF-8F77-60CF71F536E7}" destId="{522DA355-D39A-402B-93DE-A3FC6A1F6F95}" srcOrd="0" destOrd="0" presId="urn:microsoft.com/office/officeart/2008/layout/VerticalCircleList"/>
    <dgm:cxn modelId="{9C33EB60-0A5F-4413-AD67-935B0859944B}" type="presOf" srcId="{20D3394F-C6DF-4BA5-91BC-95798F8F2754}" destId="{68EC59E6-678D-4403-8131-E63109A6BE44}" srcOrd="0" destOrd="0" presId="urn:microsoft.com/office/officeart/2008/layout/VerticalCircleList"/>
    <dgm:cxn modelId="{F04EAF65-4DEA-46F3-A5B5-A85ACBE5DD1A}" type="presParOf" srcId="{6A7563ED-2AD7-4385-95D3-B8CD944A6FA9}" destId="{F8AFD9FE-5296-46C9-BF3A-A95F7053D96B}" srcOrd="0" destOrd="0" presId="urn:microsoft.com/office/officeart/2008/layout/VerticalCircleList"/>
    <dgm:cxn modelId="{320DEB8E-764D-4AE1-835F-A9CE659FD6FA}" type="presParOf" srcId="{F8AFD9FE-5296-46C9-BF3A-A95F7053D96B}" destId="{20061318-B119-49A9-A057-CC5EB04B8094}" srcOrd="0" destOrd="0" presId="urn:microsoft.com/office/officeart/2008/layout/VerticalCircleList"/>
    <dgm:cxn modelId="{4EBB14A9-D82A-49F4-AC4F-229F02657265}" type="presParOf" srcId="{F8AFD9FE-5296-46C9-BF3A-A95F7053D96B}" destId="{FE2C38CD-1590-4D2E-8A16-2FC7E7B76042}" srcOrd="1" destOrd="0" presId="urn:microsoft.com/office/officeart/2008/layout/VerticalCircleList"/>
    <dgm:cxn modelId="{15AF364C-1AFD-49E1-BAD9-B825115A0507}" type="presParOf" srcId="{F8AFD9FE-5296-46C9-BF3A-A95F7053D96B}" destId="{50FBFA49-2B45-4FA7-9C4D-7AF1483025DF}" srcOrd="2" destOrd="0" presId="urn:microsoft.com/office/officeart/2008/layout/VerticalCircleList"/>
    <dgm:cxn modelId="{C35368A7-99ED-4BC4-9219-04100BCE4B62}" type="presParOf" srcId="{6A7563ED-2AD7-4385-95D3-B8CD944A6FA9}" destId="{9211620A-B81B-4585-BB8E-6AF64D544A15}" srcOrd="1" destOrd="0" presId="urn:microsoft.com/office/officeart/2008/layout/VerticalCircleList"/>
    <dgm:cxn modelId="{A00D851F-7CC7-40EA-AEAD-A150C27028CB}" type="presParOf" srcId="{9211620A-B81B-4585-BB8E-6AF64D544A15}" destId="{D3B43D8F-86ED-4483-AC50-3A43AF8D0B20}" srcOrd="0" destOrd="0" presId="urn:microsoft.com/office/officeart/2008/layout/VerticalCircleList"/>
    <dgm:cxn modelId="{3853EF66-23A6-4EB1-BB10-3AEFFE581F14}" type="presParOf" srcId="{9211620A-B81B-4585-BB8E-6AF64D544A15}" destId="{ED97C43F-760B-41C7-A0F1-F63A5FDC21A6}" srcOrd="1" destOrd="0" presId="urn:microsoft.com/office/officeart/2008/layout/VerticalCircleList"/>
    <dgm:cxn modelId="{195E0DF0-EFF7-48A4-B726-3940CFF4BA85}" type="presParOf" srcId="{9211620A-B81B-4585-BB8E-6AF64D544A15}" destId="{7CE554DA-0D9D-4E83-A6B0-6A5EC91345E0}" srcOrd="2" destOrd="0" presId="urn:microsoft.com/office/officeart/2008/layout/VerticalCircleList"/>
    <dgm:cxn modelId="{B45FF1D1-C40C-41F9-955E-A217D415ABEF}" type="presParOf" srcId="{6A7563ED-2AD7-4385-95D3-B8CD944A6FA9}" destId="{58794452-7DA8-4251-B3C9-5C174A450124}" srcOrd="2" destOrd="0" presId="urn:microsoft.com/office/officeart/2008/layout/VerticalCircleList"/>
    <dgm:cxn modelId="{E07510CA-200F-4CA0-B970-2CF8532F6ABA}" type="presParOf" srcId="{58794452-7DA8-4251-B3C9-5C174A450124}" destId="{B355966E-5F9E-4F7A-9A62-ECE7941B82F8}" srcOrd="0" destOrd="0" presId="urn:microsoft.com/office/officeart/2008/layout/VerticalCircleList"/>
    <dgm:cxn modelId="{76C42906-1A65-46C0-B4CB-1D0E391A9879}" type="presParOf" srcId="{58794452-7DA8-4251-B3C9-5C174A450124}" destId="{94C3EF5F-E68E-4119-A298-76E7A501D95C}" srcOrd="1" destOrd="0" presId="urn:microsoft.com/office/officeart/2008/layout/VerticalCircleList"/>
    <dgm:cxn modelId="{9D06974D-31F1-431D-993A-DA2150C5C9C1}" type="presParOf" srcId="{58794452-7DA8-4251-B3C9-5C174A450124}" destId="{6A26B306-6DDD-4498-B044-1DBCD62E09F8}" srcOrd="2" destOrd="0" presId="urn:microsoft.com/office/officeart/2008/layout/VerticalCircleList"/>
    <dgm:cxn modelId="{614C5120-C5B1-4D64-A410-4BA484AEE186}" type="presParOf" srcId="{6A7563ED-2AD7-4385-95D3-B8CD944A6FA9}" destId="{C8A51FE7-70D2-4DFD-AA3F-BA2584D12ACB}" srcOrd="3" destOrd="0" presId="urn:microsoft.com/office/officeart/2008/layout/VerticalCircleList"/>
    <dgm:cxn modelId="{71D6265C-374B-4C61-9447-FF035C41011B}" type="presParOf" srcId="{C8A51FE7-70D2-4DFD-AA3F-BA2584D12ACB}" destId="{32DBD146-2BB3-4CA8-8B68-4853525337BC}" srcOrd="0" destOrd="0" presId="urn:microsoft.com/office/officeart/2008/layout/VerticalCircleList"/>
    <dgm:cxn modelId="{A802E4C0-5E57-45E1-A37D-52B9EB8A7644}" type="presParOf" srcId="{C8A51FE7-70D2-4DFD-AA3F-BA2584D12ACB}" destId="{BE67B0A4-B27C-439F-8928-429E0874A53A}" srcOrd="1" destOrd="0" presId="urn:microsoft.com/office/officeart/2008/layout/VerticalCircleList"/>
    <dgm:cxn modelId="{09CE1EBB-5C2C-4F31-B3A7-EE7F17778934}" type="presParOf" srcId="{C8A51FE7-70D2-4DFD-AA3F-BA2584D12ACB}" destId="{68EC59E6-678D-4403-8131-E63109A6BE44}" srcOrd="2" destOrd="0" presId="urn:microsoft.com/office/officeart/2008/layout/VerticalCircleList"/>
    <dgm:cxn modelId="{8AF55084-2817-475E-9B5E-A71000DE0468}" type="presParOf" srcId="{6A7563ED-2AD7-4385-95D3-B8CD944A6FA9}" destId="{009FD915-E1A2-4457-BF38-7166C672702C}" srcOrd="4" destOrd="0" presId="urn:microsoft.com/office/officeart/2008/layout/VerticalCircleList"/>
    <dgm:cxn modelId="{405982AA-C3B2-4B7A-A121-8677C3F6D427}" type="presParOf" srcId="{009FD915-E1A2-4457-BF38-7166C672702C}" destId="{9ACAD09B-D6EA-4B9D-AED0-9CB12A1B7A22}" srcOrd="0" destOrd="0" presId="urn:microsoft.com/office/officeart/2008/layout/VerticalCircleList"/>
    <dgm:cxn modelId="{250AB92C-DE04-4593-A70A-F9FAF3354399}" type="presParOf" srcId="{009FD915-E1A2-4457-BF38-7166C672702C}" destId="{FBB8A5BF-C7F1-4052-AD9C-C8CB757C6DA9}" srcOrd="1" destOrd="0" presId="urn:microsoft.com/office/officeart/2008/layout/VerticalCircleList"/>
    <dgm:cxn modelId="{E0F554BD-1AE2-470C-8068-59A8B89B8209}" type="presParOf" srcId="{009FD915-E1A2-4457-BF38-7166C672702C}" destId="{691218D6-E0A4-4448-95E9-BE3959C14B4E}" srcOrd="2" destOrd="0" presId="urn:microsoft.com/office/officeart/2008/layout/VerticalCircleList"/>
    <dgm:cxn modelId="{9AED8256-182F-4FD5-9179-260580A8C85B}" type="presParOf" srcId="{6A7563ED-2AD7-4385-95D3-B8CD944A6FA9}" destId="{B6B6660A-D829-4247-8B8E-BBA3DD88438C}" srcOrd="5" destOrd="0" presId="urn:microsoft.com/office/officeart/2008/layout/VerticalCircleList"/>
    <dgm:cxn modelId="{1E669BFF-B4A5-48A0-88FA-71A903EE3299}" type="presParOf" srcId="{B6B6660A-D829-4247-8B8E-BBA3DD88438C}" destId="{1C01C134-CACA-4C16-9D62-E4369962D808}" srcOrd="0" destOrd="0" presId="urn:microsoft.com/office/officeart/2008/layout/VerticalCircleList"/>
    <dgm:cxn modelId="{9D3067E4-BC57-4B9C-B06E-E99FA954F262}" type="presParOf" srcId="{B6B6660A-D829-4247-8B8E-BBA3DD88438C}" destId="{886B05C0-E72D-4C27-8079-A1FDB2BB36CB}" srcOrd="1" destOrd="0" presId="urn:microsoft.com/office/officeart/2008/layout/VerticalCircleList"/>
    <dgm:cxn modelId="{E0433067-3AE0-485D-B8EB-21352C9EE5D4}" type="presParOf" srcId="{B6B6660A-D829-4247-8B8E-BBA3DD88438C}" destId="{933E6326-0C0D-4582-99F9-BA2336BF7BCD}" srcOrd="2" destOrd="0" presId="urn:microsoft.com/office/officeart/2008/layout/VerticalCircleList"/>
    <dgm:cxn modelId="{D7B49BFE-8B83-42F2-AB35-C85A1D8965A3}" type="presParOf" srcId="{6A7563ED-2AD7-4385-95D3-B8CD944A6FA9}" destId="{09C2AC28-3D60-4614-95DF-6233514D94C5}" srcOrd="6" destOrd="0" presId="urn:microsoft.com/office/officeart/2008/layout/VerticalCircleList"/>
    <dgm:cxn modelId="{0EDE733C-0EFA-451D-95F0-75FEE919FA27}" type="presParOf" srcId="{09C2AC28-3D60-4614-95DF-6233514D94C5}" destId="{E38D6202-33A5-40DC-87FB-E6D748E4C19F}" srcOrd="0" destOrd="0" presId="urn:microsoft.com/office/officeart/2008/layout/VerticalCircleList"/>
    <dgm:cxn modelId="{C2CE80C8-A252-4053-B929-9C45DEC562AE}" type="presParOf" srcId="{09C2AC28-3D60-4614-95DF-6233514D94C5}" destId="{7B007747-193E-4464-B03C-E90C3C082006}" srcOrd="1" destOrd="0" presId="urn:microsoft.com/office/officeart/2008/layout/VerticalCircleList"/>
    <dgm:cxn modelId="{098AB6C8-808B-4975-AEDC-BA02035BF789}" type="presParOf" srcId="{09C2AC28-3D60-4614-95DF-6233514D94C5}" destId="{522DA355-D39A-402B-93DE-A3FC6A1F6F95}"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52984A-4A81-477E-9E51-9C799F9D2CC0}" type="doc">
      <dgm:prSet loTypeId="urn:microsoft.com/office/officeart/2005/8/layout/lProcess3" loCatId="process" qsTypeId="urn:microsoft.com/office/officeart/2005/8/quickstyle/simple1#1" qsCatId="simple" csTypeId="urn:microsoft.com/office/officeart/2005/8/colors/accent1_2#3" csCatId="accent1"/>
      <dgm:spPr/>
      <dgm:t>
        <a:bodyPr/>
        <a:lstStyle/>
        <a:p>
          <a:endParaRPr lang="ru-RU"/>
        </a:p>
      </dgm:t>
    </dgm:pt>
    <dgm:pt modelId="{2C5B1F65-4A0F-436D-9822-9196828B9A61}">
      <dgm:prSet/>
      <dgm:spPr/>
      <dgm:t>
        <a:bodyPr/>
        <a:lstStyle/>
        <a:p>
          <a:pPr rtl="0"/>
          <a:r>
            <a:rPr lang="ru-RU" dirty="0" smtClean="0"/>
            <a:t>18 ноября 2016 года проведен первый обучающий семинар для общественных помощников Уполномоченного</a:t>
          </a:r>
          <a:endParaRPr lang="ru-RU" dirty="0"/>
        </a:p>
      </dgm:t>
    </dgm:pt>
    <dgm:pt modelId="{7B29F9E3-E0BD-4A47-B07A-1553BB5EDEB2}" type="parTrans" cxnId="{38693F18-2C99-4315-BC9E-0310C57620C3}">
      <dgm:prSet/>
      <dgm:spPr/>
      <dgm:t>
        <a:bodyPr/>
        <a:lstStyle/>
        <a:p>
          <a:endParaRPr lang="ru-RU"/>
        </a:p>
      </dgm:t>
    </dgm:pt>
    <dgm:pt modelId="{FB955F12-19DF-4200-9A28-4A46780C6C77}" type="sibTrans" cxnId="{38693F18-2C99-4315-BC9E-0310C57620C3}">
      <dgm:prSet/>
      <dgm:spPr/>
      <dgm:t>
        <a:bodyPr/>
        <a:lstStyle/>
        <a:p>
          <a:endParaRPr lang="ru-RU"/>
        </a:p>
      </dgm:t>
    </dgm:pt>
    <dgm:pt modelId="{35E55A18-A2C1-4F05-B9D3-B6FB4A02EBE7}" type="pres">
      <dgm:prSet presAssocID="{C652984A-4A81-477E-9E51-9C799F9D2CC0}" presName="Name0" presStyleCnt="0">
        <dgm:presLayoutVars>
          <dgm:chPref val="3"/>
          <dgm:dir/>
          <dgm:animLvl val="lvl"/>
          <dgm:resizeHandles/>
        </dgm:presLayoutVars>
      </dgm:prSet>
      <dgm:spPr/>
      <dgm:t>
        <a:bodyPr/>
        <a:lstStyle/>
        <a:p>
          <a:endParaRPr lang="ru-RU"/>
        </a:p>
      </dgm:t>
    </dgm:pt>
    <dgm:pt modelId="{9DB84CC1-FF08-4591-998E-5287C52087DB}" type="pres">
      <dgm:prSet presAssocID="{2C5B1F65-4A0F-436D-9822-9196828B9A61}" presName="horFlow" presStyleCnt="0"/>
      <dgm:spPr/>
    </dgm:pt>
    <dgm:pt modelId="{BFE154D2-DA64-4376-87FF-BADC9398D3D7}" type="pres">
      <dgm:prSet presAssocID="{2C5B1F65-4A0F-436D-9822-9196828B9A61}" presName="bigChev" presStyleLbl="node1" presStyleIdx="0" presStyleCnt="1"/>
      <dgm:spPr/>
      <dgm:t>
        <a:bodyPr/>
        <a:lstStyle/>
        <a:p>
          <a:endParaRPr lang="ru-RU"/>
        </a:p>
      </dgm:t>
    </dgm:pt>
  </dgm:ptLst>
  <dgm:cxnLst>
    <dgm:cxn modelId="{2B4214F9-36BA-4AC8-8954-82BD12B2A34B}" type="presOf" srcId="{C652984A-4A81-477E-9E51-9C799F9D2CC0}" destId="{35E55A18-A2C1-4F05-B9D3-B6FB4A02EBE7}" srcOrd="0" destOrd="0" presId="urn:microsoft.com/office/officeart/2005/8/layout/lProcess3"/>
    <dgm:cxn modelId="{38693F18-2C99-4315-BC9E-0310C57620C3}" srcId="{C652984A-4A81-477E-9E51-9C799F9D2CC0}" destId="{2C5B1F65-4A0F-436D-9822-9196828B9A61}" srcOrd="0" destOrd="0" parTransId="{7B29F9E3-E0BD-4A47-B07A-1553BB5EDEB2}" sibTransId="{FB955F12-19DF-4200-9A28-4A46780C6C77}"/>
    <dgm:cxn modelId="{5B15300A-EE8D-492A-B1F8-16EB1367A50B}" type="presOf" srcId="{2C5B1F65-4A0F-436D-9822-9196828B9A61}" destId="{BFE154D2-DA64-4376-87FF-BADC9398D3D7}" srcOrd="0" destOrd="0" presId="urn:microsoft.com/office/officeart/2005/8/layout/lProcess3"/>
    <dgm:cxn modelId="{C200C293-92B8-4D24-B55D-20ABCAE1126C}" type="presParOf" srcId="{35E55A18-A2C1-4F05-B9D3-B6FB4A02EBE7}" destId="{9DB84CC1-FF08-4591-998E-5287C52087DB}" srcOrd="0" destOrd="0" presId="urn:microsoft.com/office/officeart/2005/8/layout/lProcess3"/>
    <dgm:cxn modelId="{31CDA243-62D4-44CF-B57D-DC4273010A3E}" type="presParOf" srcId="{9DB84CC1-FF08-4591-998E-5287C52087DB}" destId="{BFE154D2-DA64-4376-87FF-BADC9398D3D7}"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8C27AD-318D-4286-A981-24BE0A11BA96}" type="doc">
      <dgm:prSet loTypeId="urn:microsoft.com/office/officeart/2005/8/layout/lProcess3" loCatId="process" qsTypeId="urn:microsoft.com/office/officeart/2005/8/quickstyle/simple1#2" qsCatId="simple" csTypeId="urn:microsoft.com/office/officeart/2005/8/colors/accent1_2#4" csCatId="accent1" phldr="1"/>
      <dgm:spPr/>
      <dgm:t>
        <a:bodyPr/>
        <a:lstStyle/>
        <a:p>
          <a:endParaRPr lang="ru-RU"/>
        </a:p>
      </dgm:t>
    </dgm:pt>
    <dgm:pt modelId="{3C064A1D-38D0-46B5-9CFE-84B5377042A2}">
      <dgm:prSet/>
      <dgm:spPr/>
      <dgm:t>
        <a:bodyPr/>
        <a:lstStyle/>
        <a:p>
          <a:pPr rtl="0"/>
          <a:r>
            <a:rPr lang="ru-RU" dirty="0" smtClean="0"/>
            <a:t>За 2016 год общественными помощниками Уполномоченного организовано и проведено более 30 приемов</a:t>
          </a:r>
          <a:endParaRPr lang="ru-RU" dirty="0"/>
        </a:p>
      </dgm:t>
    </dgm:pt>
    <dgm:pt modelId="{88CF62C8-0B71-4FD9-9434-EA850E7FD797}" type="parTrans" cxnId="{66110EBF-7E6B-4B41-AD7B-5B8E52003127}">
      <dgm:prSet/>
      <dgm:spPr/>
      <dgm:t>
        <a:bodyPr/>
        <a:lstStyle/>
        <a:p>
          <a:endParaRPr lang="ru-RU"/>
        </a:p>
      </dgm:t>
    </dgm:pt>
    <dgm:pt modelId="{C2F58238-B415-46CB-8928-23868E620409}" type="sibTrans" cxnId="{66110EBF-7E6B-4B41-AD7B-5B8E52003127}">
      <dgm:prSet/>
      <dgm:spPr/>
      <dgm:t>
        <a:bodyPr/>
        <a:lstStyle/>
        <a:p>
          <a:endParaRPr lang="ru-RU"/>
        </a:p>
      </dgm:t>
    </dgm:pt>
    <dgm:pt modelId="{F9D01883-A73A-4876-9C1D-55CE27287B86}" type="pres">
      <dgm:prSet presAssocID="{FE8C27AD-318D-4286-A981-24BE0A11BA96}" presName="Name0" presStyleCnt="0">
        <dgm:presLayoutVars>
          <dgm:chPref val="3"/>
          <dgm:dir/>
          <dgm:animLvl val="lvl"/>
          <dgm:resizeHandles/>
        </dgm:presLayoutVars>
      </dgm:prSet>
      <dgm:spPr/>
      <dgm:t>
        <a:bodyPr/>
        <a:lstStyle/>
        <a:p>
          <a:endParaRPr lang="ru-RU"/>
        </a:p>
      </dgm:t>
    </dgm:pt>
    <dgm:pt modelId="{90A8B260-2B5A-45B8-835B-EB0110543AF1}" type="pres">
      <dgm:prSet presAssocID="{3C064A1D-38D0-46B5-9CFE-84B5377042A2}" presName="horFlow" presStyleCnt="0"/>
      <dgm:spPr/>
    </dgm:pt>
    <dgm:pt modelId="{5E8E283F-DCE1-4FC2-AFB1-949F84838B44}" type="pres">
      <dgm:prSet presAssocID="{3C064A1D-38D0-46B5-9CFE-84B5377042A2}" presName="bigChev" presStyleLbl="node1" presStyleIdx="0" presStyleCnt="1"/>
      <dgm:spPr/>
      <dgm:t>
        <a:bodyPr/>
        <a:lstStyle/>
        <a:p>
          <a:endParaRPr lang="ru-RU"/>
        </a:p>
      </dgm:t>
    </dgm:pt>
  </dgm:ptLst>
  <dgm:cxnLst>
    <dgm:cxn modelId="{F90B1DF4-1247-4F54-927A-6B79F8E8268E}" type="presOf" srcId="{FE8C27AD-318D-4286-A981-24BE0A11BA96}" destId="{F9D01883-A73A-4876-9C1D-55CE27287B86}" srcOrd="0" destOrd="0" presId="urn:microsoft.com/office/officeart/2005/8/layout/lProcess3"/>
    <dgm:cxn modelId="{2DC07509-AF2E-49FA-B4BD-BDB5A1A03227}" type="presOf" srcId="{3C064A1D-38D0-46B5-9CFE-84B5377042A2}" destId="{5E8E283F-DCE1-4FC2-AFB1-949F84838B44}" srcOrd="0" destOrd="0" presId="urn:microsoft.com/office/officeart/2005/8/layout/lProcess3"/>
    <dgm:cxn modelId="{66110EBF-7E6B-4B41-AD7B-5B8E52003127}" srcId="{FE8C27AD-318D-4286-A981-24BE0A11BA96}" destId="{3C064A1D-38D0-46B5-9CFE-84B5377042A2}" srcOrd="0" destOrd="0" parTransId="{88CF62C8-0B71-4FD9-9434-EA850E7FD797}" sibTransId="{C2F58238-B415-46CB-8928-23868E620409}"/>
    <dgm:cxn modelId="{35500036-5D75-4BD8-BE6E-49E111D1B6D4}" type="presParOf" srcId="{F9D01883-A73A-4876-9C1D-55CE27287B86}" destId="{90A8B260-2B5A-45B8-835B-EB0110543AF1}" srcOrd="0" destOrd="0" presId="urn:microsoft.com/office/officeart/2005/8/layout/lProcess3"/>
    <dgm:cxn modelId="{7E477FD3-27A0-44E2-87E8-89A2214963C4}" type="presParOf" srcId="{90A8B260-2B5A-45B8-835B-EB0110543AF1}" destId="{5E8E283F-DCE1-4FC2-AFB1-949F84838B44}"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E2330E-C2BC-4571-AB18-48A9406210CB}" type="doc">
      <dgm:prSet loTypeId="urn:microsoft.com/office/officeart/2005/8/layout/lProcess3" loCatId="process" qsTypeId="urn:microsoft.com/office/officeart/2005/8/quickstyle/simple1#3" qsCatId="simple" csTypeId="urn:microsoft.com/office/officeart/2005/8/colors/accent1_2#5" csCatId="accent1" phldr="1"/>
      <dgm:spPr/>
      <dgm:t>
        <a:bodyPr/>
        <a:lstStyle/>
        <a:p>
          <a:endParaRPr lang="ru-RU"/>
        </a:p>
      </dgm:t>
    </dgm:pt>
    <dgm:pt modelId="{653342CB-B541-4AE0-B1C6-A57EA9C10D91}">
      <dgm:prSet/>
      <dgm:spPr/>
      <dgm:t>
        <a:bodyPr/>
        <a:lstStyle/>
        <a:p>
          <a:pPr rtl="0"/>
          <a:r>
            <a:rPr lang="ru-RU" dirty="0" smtClean="0"/>
            <a:t>Во всех библиотеках </a:t>
          </a:r>
          <a:r>
            <a:rPr lang="ru-RU" dirty="0" err="1" smtClean="0"/>
            <a:t>Плесецкого</a:t>
          </a:r>
          <a:r>
            <a:rPr lang="ru-RU" dirty="0" smtClean="0"/>
            <a:t> и </a:t>
          </a:r>
          <a:r>
            <a:rPr lang="ru-RU" dirty="0" err="1" smtClean="0"/>
            <a:t>Виноградовского</a:t>
          </a:r>
          <a:r>
            <a:rPr lang="ru-RU" dirty="0" smtClean="0"/>
            <a:t> районов оборудованы стенды с  информационными материалами Уполномоченного</a:t>
          </a:r>
          <a:endParaRPr lang="ru-RU" dirty="0"/>
        </a:p>
      </dgm:t>
    </dgm:pt>
    <dgm:pt modelId="{54C3F3E1-3B3C-4254-8270-5C83D6C47910}" type="parTrans" cxnId="{70159090-2D4A-46DF-B0ED-F3BC33E256F4}">
      <dgm:prSet/>
      <dgm:spPr/>
      <dgm:t>
        <a:bodyPr/>
        <a:lstStyle/>
        <a:p>
          <a:endParaRPr lang="ru-RU"/>
        </a:p>
      </dgm:t>
    </dgm:pt>
    <dgm:pt modelId="{BCC3AB91-D640-4628-9616-922D6CD662FF}" type="sibTrans" cxnId="{70159090-2D4A-46DF-B0ED-F3BC33E256F4}">
      <dgm:prSet/>
      <dgm:spPr/>
      <dgm:t>
        <a:bodyPr/>
        <a:lstStyle/>
        <a:p>
          <a:endParaRPr lang="ru-RU"/>
        </a:p>
      </dgm:t>
    </dgm:pt>
    <dgm:pt modelId="{CFBB8684-E932-4308-B360-58992D1E40C4}" type="pres">
      <dgm:prSet presAssocID="{E7E2330E-C2BC-4571-AB18-48A9406210CB}" presName="Name0" presStyleCnt="0">
        <dgm:presLayoutVars>
          <dgm:chPref val="3"/>
          <dgm:dir/>
          <dgm:animLvl val="lvl"/>
          <dgm:resizeHandles/>
        </dgm:presLayoutVars>
      </dgm:prSet>
      <dgm:spPr/>
      <dgm:t>
        <a:bodyPr/>
        <a:lstStyle/>
        <a:p>
          <a:endParaRPr lang="ru-RU"/>
        </a:p>
      </dgm:t>
    </dgm:pt>
    <dgm:pt modelId="{BCF9B753-0A1E-4A77-9CB0-3F238A8ECCEB}" type="pres">
      <dgm:prSet presAssocID="{653342CB-B541-4AE0-B1C6-A57EA9C10D91}" presName="horFlow" presStyleCnt="0"/>
      <dgm:spPr/>
    </dgm:pt>
    <dgm:pt modelId="{6FCDB73A-3BAF-4247-B73A-D956FE58CDB8}" type="pres">
      <dgm:prSet presAssocID="{653342CB-B541-4AE0-B1C6-A57EA9C10D91}" presName="bigChev" presStyleLbl="node1" presStyleIdx="0" presStyleCnt="1" custScaleY="115385"/>
      <dgm:spPr/>
      <dgm:t>
        <a:bodyPr/>
        <a:lstStyle/>
        <a:p>
          <a:endParaRPr lang="ru-RU"/>
        </a:p>
      </dgm:t>
    </dgm:pt>
  </dgm:ptLst>
  <dgm:cxnLst>
    <dgm:cxn modelId="{886FD36E-A3DF-4C45-A0D3-15F857150281}" type="presOf" srcId="{653342CB-B541-4AE0-B1C6-A57EA9C10D91}" destId="{6FCDB73A-3BAF-4247-B73A-D956FE58CDB8}" srcOrd="0" destOrd="0" presId="urn:microsoft.com/office/officeart/2005/8/layout/lProcess3"/>
    <dgm:cxn modelId="{70159090-2D4A-46DF-B0ED-F3BC33E256F4}" srcId="{E7E2330E-C2BC-4571-AB18-48A9406210CB}" destId="{653342CB-B541-4AE0-B1C6-A57EA9C10D91}" srcOrd="0" destOrd="0" parTransId="{54C3F3E1-3B3C-4254-8270-5C83D6C47910}" sibTransId="{BCC3AB91-D640-4628-9616-922D6CD662FF}"/>
    <dgm:cxn modelId="{FD7F8939-FBE7-48F9-AA86-1DFAEB41FA8D}" type="presOf" srcId="{E7E2330E-C2BC-4571-AB18-48A9406210CB}" destId="{CFBB8684-E932-4308-B360-58992D1E40C4}" srcOrd="0" destOrd="0" presId="urn:microsoft.com/office/officeart/2005/8/layout/lProcess3"/>
    <dgm:cxn modelId="{0889E389-CD3D-4630-BA06-1C23A21DFD61}" type="presParOf" srcId="{CFBB8684-E932-4308-B360-58992D1E40C4}" destId="{BCF9B753-0A1E-4A77-9CB0-3F238A8ECCEB}" srcOrd="0" destOrd="0" presId="urn:microsoft.com/office/officeart/2005/8/layout/lProcess3"/>
    <dgm:cxn modelId="{37C1EBCB-DEB6-413A-B13A-C8EF1A057431}" type="presParOf" srcId="{BCF9B753-0A1E-4A77-9CB0-3F238A8ECCEB}" destId="{6FCDB73A-3BAF-4247-B73A-D956FE58CDB8}" srcOrd="0" destOrd="0" presId="urn:microsoft.com/office/officeart/2005/8/layout/lProcess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7A43BB-F283-4BE6-A047-728D30B80C42}" type="doc">
      <dgm:prSet loTypeId="urn:microsoft.com/office/officeart/2005/8/layout/vList2" loCatId="list" qsTypeId="urn:microsoft.com/office/officeart/2005/8/quickstyle/simple1#4" qsCatId="simple" csTypeId="urn:microsoft.com/office/officeart/2005/8/colors/accent1_4" csCatId="accent1"/>
      <dgm:spPr/>
      <dgm:t>
        <a:bodyPr/>
        <a:lstStyle/>
        <a:p>
          <a:endParaRPr lang="ru-RU"/>
        </a:p>
      </dgm:t>
    </dgm:pt>
    <dgm:pt modelId="{FAAB56A5-30CC-45B4-BD07-687AC21C477A}">
      <dgm:prSet/>
      <dgm:spPr/>
      <dgm:t>
        <a:bodyPr/>
        <a:lstStyle/>
        <a:p>
          <a:pPr algn="ctr" rtl="0"/>
          <a:r>
            <a:rPr lang="ru-RU" dirty="0" smtClean="0"/>
            <a:t>Деятельность общественных помощников позволяет эффективно и оперативно решать вопросы, связанные с нарушением прав человека, на «местах».</a:t>
          </a:r>
          <a:endParaRPr lang="ru-RU" dirty="0"/>
        </a:p>
      </dgm:t>
    </dgm:pt>
    <dgm:pt modelId="{91D606C8-9901-48BE-85FE-205EAEE8D246}" type="parTrans" cxnId="{9B6425C7-38C7-4AC6-AAB5-E11C568CBE1E}">
      <dgm:prSet/>
      <dgm:spPr/>
      <dgm:t>
        <a:bodyPr/>
        <a:lstStyle/>
        <a:p>
          <a:endParaRPr lang="ru-RU"/>
        </a:p>
      </dgm:t>
    </dgm:pt>
    <dgm:pt modelId="{06A643FF-1D9F-4988-8937-38812F55A5C9}" type="sibTrans" cxnId="{9B6425C7-38C7-4AC6-AAB5-E11C568CBE1E}">
      <dgm:prSet/>
      <dgm:spPr/>
      <dgm:t>
        <a:bodyPr/>
        <a:lstStyle/>
        <a:p>
          <a:endParaRPr lang="ru-RU"/>
        </a:p>
      </dgm:t>
    </dgm:pt>
    <dgm:pt modelId="{7F7220C2-0181-4C99-893C-D0EB12E8B8CC}" type="pres">
      <dgm:prSet presAssocID="{287A43BB-F283-4BE6-A047-728D30B80C42}" presName="linear" presStyleCnt="0">
        <dgm:presLayoutVars>
          <dgm:animLvl val="lvl"/>
          <dgm:resizeHandles val="exact"/>
        </dgm:presLayoutVars>
      </dgm:prSet>
      <dgm:spPr/>
      <dgm:t>
        <a:bodyPr/>
        <a:lstStyle/>
        <a:p>
          <a:endParaRPr lang="ru-RU"/>
        </a:p>
      </dgm:t>
    </dgm:pt>
    <dgm:pt modelId="{57A3DC03-23F6-410B-A1AE-C5A0B1836ED6}" type="pres">
      <dgm:prSet presAssocID="{FAAB56A5-30CC-45B4-BD07-687AC21C477A}" presName="parentText" presStyleLbl="node1" presStyleIdx="0" presStyleCnt="1" custLinFactNeighborX="-719" custLinFactNeighborY="7023">
        <dgm:presLayoutVars>
          <dgm:chMax val="0"/>
          <dgm:bulletEnabled val="1"/>
        </dgm:presLayoutVars>
      </dgm:prSet>
      <dgm:spPr/>
      <dgm:t>
        <a:bodyPr/>
        <a:lstStyle/>
        <a:p>
          <a:endParaRPr lang="ru-RU"/>
        </a:p>
      </dgm:t>
    </dgm:pt>
  </dgm:ptLst>
  <dgm:cxnLst>
    <dgm:cxn modelId="{9B6425C7-38C7-4AC6-AAB5-E11C568CBE1E}" srcId="{287A43BB-F283-4BE6-A047-728D30B80C42}" destId="{FAAB56A5-30CC-45B4-BD07-687AC21C477A}" srcOrd="0" destOrd="0" parTransId="{91D606C8-9901-48BE-85FE-205EAEE8D246}" sibTransId="{06A643FF-1D9F-4988-8937-38812F55A5C9}"/>
    <dgm:cxn modelId="{7F005DCE-327C-40BE-9C8A-F730C0CFF184}" type="presOf" srcId="{FAAB56A5-30CC-45B4-BD07-687AC21C477A}" destId="{57A3DC03-23F6-410B-A1AE-C5A0B1836ED6}" srcOrd="0" destOrd="0" presId="urn:microsoft.com/office/officeart/2005/8/layout/vList2"/>
    <dgm:cxn modelId="{B6155689-E176-4792-AE80-99AB5E11AC67}" type="presOf" srcId="{287A43BB-F283-4BE6-A047-728D30B80C42}" destId="{7F7220C2-0181-4C99-893C-D0EB12E8B8CC}" srcOrd="0" destOrd="0" presId="urn:microsoft.com/office/officeart/2005/8/layout/vList2"/>
    <dgm:cxn modelId="{851509FE-8D94-4EFF-A223-65E1602AD84F}" type="presParOf" srcId="{7F7220C2-0181-4C99-893C-D0EB12E8B8CC}" destId="{57A3DC03-23F6-410B-A1AE-C5A0B1836ED6}" srcOrd="0" destOrd="0" presId="urn:microsoft.com/office/officeart/2005/8/layout/vList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8E8337-AFF4-4E31-A3D7-60F4F35500BE}" type="doc">
      <dgm:prSet loTypeId="urn:microsoft.com/office/officeart/2008/layout/VerticalCircleList" loCatId="list" qsTypeId="urn:microsoft.com/office/officeart/2005/8/quickstyle/simple1#5" qsCatId="simple" csTypeId="urn:microsoft.com/office/officeart/2005/8/colors/accent1_2#6" csCatId="accent1" phldr="1"/>
      <dgm:spPr/>
    </dgm:pt>
    <dgm:pt modelId="{82EB3B1C-D1B4-4C48-B9FC-689FFE1E895C}">
      <dgm:prSet phldrT="[Текст]" custT="1"/>
      <dgm:spPr>
        <a:xfrm>
          <a:off x="3424087" y="525949"/>
          <a:ext cx="3636243" cy="1117487"/>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r>
            <a:rPr lang="ru-RU" sz="1400" b="1" dirty="0">
              <a:solidFill>
                <a:sysClr val="windowText" lastClr="000000">
                  <a:hueOff val="0"/>
                  <a:satOff val="0"/>
                  <a:lumOff val="0"/>
                  <a:alphaOff val="0"/>
                </a:sysClr>
              </a:solidFill>
              <a:latin typeface="+mn-lt"/>
              <a:ea typeface="+mn-ea"/>
              <a:cs typeface="+mn-cs"/>
            </a:rPr>
            <a:t>Проект "День правовой помощи"</a:t>
          </a:r>
        </a:p>
        <a:p>
          <a:pPr algn="ctr"/>
          <a:r>
            <a:rPr lang="ru-RU" sz="1400" b="1" dirty="0" smtClean="0">
              <a:solidFill>
                <a:sysClr val="windowText" lastClr="000000">
                  <a:hueOff val="0"/>
                  <a:satOff val="0"/>
                  <a:lumOff val="0"/>
                  <a:alphaOff val="0"/>
                </a:sysClr>
              </a:solidFill>
              <a:latin typeface="+mn-lt"/>
              <a:ea typeface="+mn-ea"/>
              <a:cs typeface="+mn-cs"/>
            </a:rPr>
            <a:t>Проведено </a:t>
          </a:r>
          <a:r>
            <a:rPr lang="ru-RU" sz="1400" b="1" dirty="0" smtClean="0">
              <a:solidFill>
                <a:srgbClr val="FF0000"/>
              </a:solidFill>
              <a:latin typeface="+mn-lt"/>
              <a:ea typeface="+mn-ea"/>
              <a:cs typeface="+mn-cs"/>
            </a:rPr>
            <a:t>8</a:t>
          </a:r>
          <a:r>
            <a:rPr lang="ru-RU" sz="1400" b="1" dirty="0" smtClean="0">
              <a:solidFill>
                <a:sysClr val="windowText" lastClr="000000">
                  <a:hueOff val="0"/>
                  <a:satOff val="0"/>
                  <a:lumOff val="0"/>
                  <a:alphaOff val="0"/>
                </a:sysClr>
              </a:solidFill>
              <a:latin typeface="+mn-lt"/>
              <a:ea typeface="+mn-ea"/>
              <a:cs typeface="+mn-cs"/>
            </a:rPr>
            <a:t> </a:t>
          </a:r>
          <a:r>
            <a:rPr lang="ru-RU" sz="1400" b="1" dirty="0">
              <a:solidFill>
                <a:sysClr val="windowText" lastClr="000000">
                  <a:hueOff val="0"/>
                  <a:satOff val="0"/>
                  <a:lumOff val="0"/>
                  <a:alphaOff val="0"/>
                </a:sysClr>
              </a:solidFill>
              <a:latin typeface="+mn-lt"/>
              <a:ea typeface="+mn-ea"/>
              <a:cs typeface="+mn-cs"/>
            </a:rPr>
            <a:t>приемов</a:t>
          </a:r>
        </a:p>
      </dgm:t>
    </dgm:pt>
    <dgm:pt modelId="{0D1865AF-A946-4A11-AADF-08F9C2F4B86D}" type="parTrans" cxnId="{3E120569-EF4D-44F1-BB8D-E437C2CAE553}">
      <dgm:prSet/>
      <dgm:spPr/>
      <dgm:t>
        <a:bodyPr/>
        <a:lstStyle/>
        <a:p>
          <a:pPr algn="ctr"/>
          <a:endParaRPr lang="ru-RU" b="1"/>
        </a:p>
      </dgm:t>
    </dgm:pt>
    <dgm:pt modelId="{1CD7C49C-0635-4445-ACEB-9FB381FF0F9D}" type="sibTrans" cxnId="{3E120569-EF4D-44F1-BB8D-E437C2CAE553}">
      <dgm:prSet/>
      <dgm:spPr/>
      <dgm:t>
        <a:bodyPr/>
        <a:lstStyle/>
        <a:p>
          <a:pPr algn="ctr"/>
          <a:endParaRPr lang="ru-RU" b="1"/>
        </a:p>
      </dgm:t>
    </dgm:pt>
    <dgm:pt modelId="{AE70DFCC-B130-47AB-9F7D-975A4CAD7B76}">
      <dgm:prSet phldrT="[Текст]" custT="1"/>
      <dgm:spPr>
        <a:xfrm>
          <a:off x="3386913" y="2989313"/>
          <a:ext cx="3710590" cy="1551069"/>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endParaRPr lang="ru-RU" sz="900" b="1" dirty="0">
            <a:solidFill>
              <a:sysClr val="windowText" lastClr="000000">
                <a:hueOff val="0"/>
                <a:satOff val="0"/>
                <a:lumOff val="0"/>
                <a:alphaOff val="0"/>
              </a:sysClr>
            </a:solidFill>
            <a:latin typeface="+mn-lt"/>
            <a:ea typeface="+mn-ea"/>
            <a:cs typeface="+mn-cs"/>
          </a:endParaRPr>
        </a:p>
        <a:p>
          <a:pPr algn="ctr"/>
          <a:r>
            <a:rPr lang="ru-RU" sz="1400" b="1" dirty="0">
              <a:solidFill>
                <a:sysClr val="windowText" lastClr="000000">
                  <a:hueOff val="0"/>
                  <a:satOff val="0"/>
                  <a:lumOff val="0"/>
                  <a:alphaOff val="0"/>
                </a:sysClr>
              </a:solidFill>
              <a:latin typeface="+mn-lt"/>
              <a:ea typeface="+mn-ea"/>
              <a:cs typeface="+mn-cs"/>
            </a:rPr>
            <a:t>Приемы в рамках работы Передвижной приемной Правительства Архангельской области</a:t>
          </a:r>
        </a:p>
        <a:p>
          <a:pPr algn="ctr"/>
          <a:r>
            <a:rPr lang="ru-RU" sz="1400" b="1" dirty="0" smtClean="0">
              <a:solidFill>
                <a:sysClr val="windowText" lastClr="000000">
                  <a:hueOff val="0"/>
                  <a:satOff val="0"/>
                  <a:lumOff val="0"/>
                  <a:alphaOff val="0"/>
                </a:sysClr>
              </a:solidFill>
              <a:latin typeface="+mn-lt"/>
              <a:ea typeface="+mn-ea"/>
              <a:cs typeface="+mn-cs"/>
            </a:rPr>
            <a:t>Проведен </a:t>
          </a:r>
          <a:r>
            <a:rPr lang="ru-RU" sz="1400" b="1" dirty="0" smtClean="0">
              <a:solidFill>
                <a:srgbClr val="FF0000"/>
              </a:solidFill>
              <a:latin typeface="+mn-lt"/>
              <a:ea typeface="+mn-ea"/>
              <a:cs typeface="+mn-cs"/>
            </a:rPr>
            <a:t>21</a:t>
          </a:r>
          <a:r>
            <a:rPr lang="ru-RU" sz="1400" b="1" dirty="0" smtClean="0">
              <a:solidFill>
                <a:sysClr val="windowText" lastClr="000000">
                  <a:hueOff val="0"/>
                  <a:satOff val="0"/>
                  <a:lumOff val="0"/>
                  <a:alphaOff val="0"/>
                </a:sysClr>
              </a:solidFill>
              <a:latin typeface="+mn-lt"/>
              <a:ea typeface="+mn-ea"/>
              <a:cs typeface="+mn-cs"/>
            </a:rPr>
            <a:t> </a:t>
          </a:r>
          <a:r>
            <a:rPr lang="ru-RU" sz="1400" b="1" dirty="0">
              <a:solidFill>
                <a:sysClr val="windowText" lastClr="000000">
                  <a:hueOff val="0"/>
                  <a:satOff val="0"/>
                  <a:lumOff val="0"/>
                  <a:alphaOff val="0"/>
                </a:sysClr>
              </a:solidFill>
              <a:latin typeface="+mn-lt"/>
              <a:ea typeface="+mn-ea"/>
              <a:cs typeface="+mn-cs"/>
            </a:rPr>
            <a:t>прием</a:t>
          </a:r>
        </a:p>
        <a:p>
          <a:pPr algn="ctr"/>
          <a:endParaRPr lang="ru-RU" sz="900" b="1" dirty="0">
            <a:solidFill>
              <a:sysClr val="windowText" lastClr="000000">
                <a:hueOff val="0"/>
                <a:satOff val="0"/>
                <a:lumOff val="0"/>
                <a:alphaOff val="0"/>
              </a:sysClr>
            </a:solidFill>
            <a:latin typeface="+mn-lt"/>
            <a:ea typeface="+mn-ea"/>
            <a:cs typeface="+mn-cs"/>
          </a:endParaRPr>
        </a:p>
      </dgm:t>
    </dgm:pt>
    <dgm:pt modelId="{07815506-9D51-4077-A88B-35170705CC36}" type="parTrans" cxnId="{70803B2E-9458-44C8-A6DE-028D81F4E542}">
      <dgm:prSet/>
      <dgm:spPr/>
      <dgm:t>
        <a:bodyPr/>
        <a:lstStyle/>
        <a:p>
          <a:pPr algn="ctr"/>
          <a:endParaRPr lang="ru-RU" b="1"/>
        </a:p>
      </dgm:t>
    </dgm:pt>
    <dgm:pt modelId="{42114AB8-0B08-4F77-911D-829414E917C4}" type="sibTrans" cxnId="{70803B2E-9458-44C8-A6DE-028D81F4E542}">
      <dgm:prSet/>
      <dgm:spPr/>
      <dgm:t>
        <a:bodyPr/>
        <a:lstStyle/>
        <a:p>
          <a:pPr algn="ctr"/>
          <a:endParaRPr lang="ru-RU" b="1"/>
        </a:p>
      </dgm:t>
    </dgm:pt>
    <dgm:pt modelId="{28524C06-3AC3-47E3-BB70-16C53F3B207B}">
      <dgm:prSet custT="1"/>
      <dgm:spPr>
        <a:xfrm>
          <a:off x="3347393" y="1809504"/>
          <a:ext cx="3789631" cy="1013741"/>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ctr"/>
          <a:r>
            <a:rPr lang="ru-RU" sz="1400" b="1" dirty="0">
              <a:solidFill>
                <a:sysClr val="windowText" lastClr="000000">
                  <a:hueOff val="0"/>
                  <a:satOff val="0"/>
                  <a:lumOff val="0"/>
                  <a:alphaOff val="0"/>
                </a:sysClr>
              </a:solidFill>
              <a:latin typeface="+mn-lt"/>
              <a:ea typeface="+mn-ea"/>
              <a:cs typeface="+mn-cs"/>
            </a:rPr>
            <a:t>Приемы общественных помощников Уполномоченного</a:t>
          </a:r>
        </a:p>
        <a:p>
          <a:pPr algn="ctr"/>
          <a:r>
            <a:rPr lang="ru-RU" sz="1400" b="1" dirty="0" smtClean="0">
              <a:solidFill>
                <a:sysClr val="windowText" lastClr="000000">
                  <a:hueOff val="0"/>
                  <a:satOff val="0"/>
                  <a:lumOff val="0"/>
                  <a:alphaOff val="0"/>
                </a:sysClr>
              </a:solidFill>
              <a:latin typeface="+mn-lt"/>
              <a:ea typeface="+mn-ea"/>
              <a:cs typeface="+mn-cs"/>
            </a:rPr>
            <a:t>Проведено  </a:t>
          </a:r>
          <a:r>
            <a:rPr lang="ru-RU" sz="1400" b="1" dirty="0" smtClean="0">
              <a:solidFill>
                <a:srgbClr val="FF0000"/>
              </a:solidFill>
              <a:latin typeface="+mn-lt"/>
              <a:ea typeface="+mn-ea"/>
              <a:cs typeface="+mn-cs"/>
            </a:rPr>
            <a:t>более 30</a:t>
          </a:r>
          <a:r>
            <a:rPr lang="ru-RU" sz="1400" b="1" dirty="0" smtClean="0">
              <a:solidFill>
                <a:sysClr val="windowText" lastClr="000000">
                  <a:hueOff val="0"/>
                  <a:satOff val="0"/>
                  <a:lumOff val="0"/>
                  <a:alphaOff val="0"/>
                </a:sysClr>
              </a:solidFill>
              <a:latin typeface="+mn-lt"/>
              <a:ea typeface="+mn-ea"/>
              <a:cs typeface="+mn-cs"/>
            </a:rPr>
            <a:t> </a:t>
          </a:r>
          <a:r>
            <a:rPr lang="ru-RU" sz="1400" b="1" dirty="0">
              <a:solidFill>
                <a:sysClr val="windowText" lastClr="000000">
                  <a:hueOff val="0"/>
                  <a:satOff val="0"/>
                  <a:lumOff val="0"/>
                  <a:alphaOff val="0"/>
                </a:sysClr>
              </a:solidFill>
              <a:latin typeface="+mn-lt"/>
              <a:ea typeface="+mn-ea"/>
              <a:cs typeface="+mn-cs"/>
            </a:rPr>
            <a:t>приемов</a:t>
          </a:r>
        </a:p>
      </dgm:t>
    </dgm:pt>
    <dgm:pt modelId="{2ADE6496-742E-42BD-AABE-0390B6265A86}" type="parTrans" cxnId="{852EF307-359C-4D50-8B8B-FABCD2A3E930}">
      <dgm:prSet/>
      <dgm:spPr/>
      <dgm:t>
        <a:bodyPr/>
        <a:lstStyle/>
        <a:p>
          <a:pPr algn="ctr"/>
          <a:endParaRPr lang="ru-RU" b="1"/>
        </a:p>
      </dgm:t>
    </dgm:pt>
    <dgm:pt modelId="{53A4832B-56DA-403A-9A13-F29C413F6EBC}" type="sibTrans" cxnId="{852EF307-359C-4D50-8B8B-FABCD2A3E930}">
      <dgm:prSet/>
      <dgm:spPr/>
      <dgm:t>
        <a:bodyPr/>
        <a:lstStyle/>
        <a:p>
          <a:pPr algn="ctr"/>
          <a:endParaRPr lang="ru-RU" b="1"/>
        </a:p>
      </dgm:t>
    </dgm:pt>
    <dgm:pt modelId="{B0C84173-A014-40AC-B5E2-4BF26720DC56}" type="pres">
      <dgm:prSet presAssocID="{AC8E8337-AFF4-4E31-A3D7-60F4F35500BE}" presName="Name0" presStyleCnt="0">
        <dgm:presLayoutVars>
          <dgm:dir/>
        </dgm:presLayoutVars>
      </dgm:prSet>
      <dgm:spPr/>
    </dgm:pt>
    <dgm:pt modelId="{E896E403-DC00-427B-BBDB-5214B59996A3}" type="pres">
      <dgm:prSet presAssocID="{82EB3B1C-D1B4-4C48-B9FC-689FFE1E895C}" presName="noChildren" presStyleCnt="0"/>
      <dgm:spPr/>
    </dgm:pt>
    <dgm:pt modelId="{A38BE6F3-50C5-4D28-8477-1CB566BAE6CA}" type="pres">
      <dgm:prSet presAssocID="{82EB3B1C-D1B4-4C48-B9FC-689FFE1E895C}" presName="gap" presStyleCnt="0"/>
      <dgm:spPr/>
    </dgm:pt>
    <dgm:pt modelId="{24BBF719-34C1-4C08-8140-BFDB3D0E46E5}" type="pres">
      <dgm:prSet presAssocID="{82EB3B1C-D1B4-4C48-B9FC-689FFE1E895C}" presName="medCircle2" presStyleLbl="vennNode1" presStyleIdx="0" presStyleCnt="3"/>
      <dgm:spPr/>
    </dgm:pt>
    <dgm:pt modelId="{CD7327A7-680B-4176-9E44-D47D47C966D4}" type="pres">
      <dgm:prSet presAssocID="{82EB3B1C-D1B4-4C48-B9FC-689FFE1E895C}" presName="txLvlOnly1" presStyleLbl="revTx" presStyleIdx="0" presStyleCnt="3" custScaleY="168530"/>
      <dgm:spPr>
        <a:prstGeom prst="roundRect">
          <a:avLst/>
        </a:prstGeom>
      </dgm:spPr>
      <dgm:t>
        <a:bodyPr/>
        <a:lstStyle/>
        <a:p>
          <a:endParaRPr lang="ru-RU"/>
        </a:p>
      </dgm:t>
    </dgm:pt>
    <dgm:pt modelId="{D8CC9169-7405-47DE-87C2-FBDC02286607}" type="pres">
      <dgm:prSet presAssocID="{28524C06-3AC3-47E3-BB70-16C53F3B207B}" presName="noChildren" presStyleCnt="0"/>
      <dgm:spPr/>
    </dgm:pt>
    <dgm:pt modelId="{E50050C6-0073-4D0D-BA1F-463AAE1087C4}" type="pres">
      <dgm:prSet presAssocID="{28524C06-3AC3-47E3-BB70-16C53F3B207B}" presName="gap" presStyleCnt="0"/>
      <dgm:spPr/>
    </dgm:pt>
    <dgm:pt modelId="{A4ADAD1C-F900-40D8-A31F-220D545A702F}" type="pres">
      <dgm:prSet presAssocID="{28524C06-3AC3-47E3-BB70-16C53F3B207B}" presName="medCircle2" presStyleLbl="vennNode1" presStyleIdx="1" presStyleCnt="3"/>
      <dgm:spPr/>
    </dgm:pt>
    <dgm:pt modelId="{D7FFB26F-5B53-41D9-91AA-B4BC4A738DB9}" type="pres">
      <dgm:prSet presAssocID="{28524C06-3AC3-47E3-BB70-16C53F3B207B}" presName="txLvlOnly1" presStyleLbl="revTx" presStyleIdx="1" presStyleCnt="3" custScaleY="153084" custLinFactNeighborX="9872" custLinFactNeighborY="1141"/>
      <dgm:spPr>
        <a:prstGeom prst="roundRect">
          <a:avLst/>
        </a:prstGeom>
      </dgm:spPr>
      <dgm:t>
        <a:bodyPr/>
        <a:lstStyle/>
        <a:p>
          <a:endParaRPr lang="ru-RU"/>
        </a:p>
      </dgm:t>
    </dgm:pt>
    <dgm:pt modelId="{B296397A-57C3-4375-A965-42EAE7C355C7}" type="pres">
      <dgm:prSet presAssocID="{AE70DFCC-B130-47AB-9F7D-975A4CAD7B76}" presName="noChildren" presStyleCnt="0"/>
      <dgm:spPr/>
    </dgm:pt>
    <dgm:pt modelId="{B2BA0366-1FC3-45CB-9BA2-0F2C77DECF55}" type="pres">
      <dgm:prSet presAssocID="{AE70DFCC-B130-47AB-9F7D-975A4CAD7B76}" presName="gap" presStyleCnt="0"/>
      <dgm:spPr/>
    </dgm:pt>
    <dgm:pt modelId="{C098AD77-CCF6-4984-A693-E49270A0A1BB}" type="pres">
      <dgm:prSet presAssocID="{AE70DFCC-B130-47AB-9F7D-975A4CAD7B76}" presName="medCircle2" presStyleLbl="vennNode1" presStyleIdx="2" presStyleCnt="3"/>
      <dgm:spPr/>
    </dgm:pt>
    <dgm:pt modelId="{B561F336-7DB9-46C4-B81F-6F5946E56F56}" type="pres">
      <dgm:prSet presAssocID="{AE70DFCC-B130-47AB-9F7D-975A4CAD7B76}" presName="txLvlOnly1" presStyleLbl="revTx" presStyleIdx="2" presStyleCnt="3" custScaleY="151580"/>
      <dgm:spPr>
        <a:prstGeom prst="roundRect">
          <a:avLst/>
        </a:prstGeom>
      </dgm:spPr>
      <dgm:t>
        <a:bodyPr/>
        <a:lstStyle/>
        <a:p>
          <a:endParaRPr lang="ru-RU"/>
        </a:p>
      </dgm:t>
    </dgm:pt>
  </dgm:ptLst>
  <dgm:cxnLst>
    <dgm:cxn modelId="{4AB7A80F-56FC-42BD-80A9-DA02045368C3}" type="presOf" srcId="{AC8E8337-AFF4-4E31-A3D7-60F4F35500BE}" destId="{B0C84173-A014-40AC-B5E2-4BF26720DC56}" srcOrd="0" destOrd="0" presId="urn:microsoft.com/office/officeart/2008/layout/VerticalCircleList"/>
    <dgm:cxn modelId="{3E120569-EF4D-44F1-BB8D-E437C2CAE553}" srcId="{AC8E8337-AFF4-4E31-A3D7-60F4F35500BE}" destId="{82EB3B1C-D1B4-4C48-B9FC-689FFE1E895C}" srcOrd="0" destOrd="0" parTransId="{0D1865AF-A946-4A11-AADF-08F9C2F4B86D}" sibTransId="{1CD7C49C-0635-4445-ACEB-9FB381FF0F9D}"/>
    <dgm:cxn modelId="{852EF307-359C-4D50-8B8B-FABCD2A3E930}" srcId="{AC8E8337-AFF4-4E31-A3D7-60F4F35500BE}" destId="{28524C06-3AC3-47E3-BB70-16C53F3B207B}" srcOrd="1" destOrd="0" parTransId="{2ADE6496-742E-42BD-AABE-0390B6265A86}" sibTransId="{53A4832B-56DA-403A-9A13-F29C413F6EBC}"/>
    <dgm:cxn modelId="{70803B2E-9458-44C8-A6DE-028D81F4E542}" srcId="{AC8E8337-AFF4-4E31-A3D7-60F4F35500BE}" destId="{AE70DFCC-B130-47AB-9F7D-975A4CAD7B76}" srcOrd="2" destOrd="0" parTransId="{07815506-9D51-4077-A88B-35170705CC36}" sibTransId="{42114AB8-0B08-4F77-911D-829414E917C4}"/>
    <dgm:cxn modelId="{8D5D4D0F-3D42-431D-A3B4-28B0E1B105AC}" type="presOf" srcId="{82EB3B1C-D1B4-4C48-B9FC-689FFE1E895C}" destId="{CD7327A7-680B-4176-9E44-D47D47C966D4}" srcOrd="0" destOrd="0" presId="urn:microsoft.com/office/officeart/2008/layout/VerticalCircleList"/>
    <dgm:cxn modelId="{3730DB9B-1EBC-4A5F-860F-450D0F92ECEA}" type="presOf" srcId="{AE70DFCC-B130-47AB-9F7D-975A4CAD7B76}" destId="{B561F336-7DB9-46C4-B81F-6F5946E56F56}" srcOrd="0" destOrd="0" presId="urn:microsoft.com/office/officeart/2008/layout/VerticalCircleList"/>
    <dgm:cxn modelId="{29618AF7-1D30-4FE4-9BB2-CB920935165A}" type="presOf" srcId="{28524C06-3AC3-47E3-BB70-16C53F3B207B}" destId="{D7FFB26F-5B53-41D9-91AA-B4BC4A738DB9}" srcOrd="0" destOrd="0" presId="urn:microsoft.com/office/officeart/2008/layout/VerticalCircleList"/>
    <dgm:cxn modelId="{F76F8FAB-811D-4BD7-9602-C420438D1ABA}" type="presParOf" srcId="{B0C84173-A014-40AC-B5E2-4BF26720DC56}" destId="{E896E403-DC00-427B-BBDB-5214B59996A3}" srcOrd="0" destOrd="0" presId="urn:microsoft.com/office/officeart/2008/layout/VerticalCircleList"/>
    <dgm:cxn modelId="{00DA0C88-EFCE-4803-9E46-211F53BCB550}" type="presParOf" srcId="{E896E403-DC00-427B-BBDB-5214B59996A3}" destId="{A38BE6F3-50C5-4D28-8477-1CB566BAE6CA}" srcOrd="0" destOrd="0" presId="urn:microsoft.com/office/officeart/2008/layout/VerticalCircleList"/>
    <dgm:cxn modelId="{9C8F3849-3F7D-4D29-9A04-07293B0F3F71}" type="presParOf" srcId="{E896E403-DC00-427B-BBDB-5214B59996A3}" destId="{24BBF719-34C1-4C08-8140-BFDB3D0E46E5}" srcOrd="1" destOrd="0" presId="urn:microsoft.com/office/officeart/2008/layout/VerticalCircleList"/>
    <dgm:cxn modelId="{3C32EA84-8702-4361-963C-D84B683AD5D4}" type="presParOf" srcId="{E896E403-DC00-427B-BBDB-5214B59996A3}" destId="{CD7327A7-680B-4176-9E44-D47D47C966D4}" srcOrd="2" destOrd="0" presId="urn:microsoft.com/office/officeart/2008/layout/VerticalCircleList"/>
    <dgm:cxn modelId="{5B9E4BAA-1A1A-4394-8F3F-85367228FBF7}" type="presParOf" srcId="{B0C84173-A014-40AC-B5E2-4BF26720DC56}" destId="{D8CC9169-7405-47DE-87C2-FBDC02286607}" srcOrd="1" destOrd="0" presId="urn:microsoft.com/office/officeart/2008/layout/VerticalCircleList"/>
    <dgm:cxn modelId="{C3500C83-7408-4A5A-8D80-0FBFD26FDE3C}" type="presParOf" srcId="{D8CC9169-7405-47DE-87C2-FBDC02286607}" destId="{E50050C6-0073-4D0D-BA1F-463AAE1087C4}" srcOrd="0" destOrd="0" presId="urn:microsoft.com/office/officeart/2008/layout/VerticalCircleList"/>
    <dgm:cxn modelId="{C4846150-A291-45DD-8E24-1E887496A261}" type="presParOf" srcId="{D8CC9169-7405-47DE-87C2-FBDC02286607}" destId="{A4ADAD1C-F900-40D8-A31F-220D545A702F}" srcOrd="1" destOrd="0" presId="urn:microsoft.com/office/officeart/2008/layout/VerticalCircleList"/>
    <dgm:cxn modelId="{4BAD8B36-1692-44E6-8E20-9C627ED74B44}" type="presParOf" srcId="{D8CC9169-7405-47DE-87C2-FBDC02286607}" destId="{D7FFB26F-5B53-41D9-91AA-B4BC4A738DB9}" srcOrd="2" destOrd="0" presId="urn:microsoft.com/office/officeart/2008/layout/VerticalCircleList"/>
    <dgm:cxn modelId="{443978AB-4987-4A01-9F3D-9B4ECFF82104}" type="presParOf" srcId="{B0C84173-A014-40AC-B5E2-4BF26720DC56}" destId="{B296397A-57C3-4375-A965-42EAE7C355C7}" srcOrd="2" destOrd="0" presId="urn:microsoft.com/office/officeart/2008/layout/VerticalCircleList"/>
    <dgm:cxn modelId="{E5EEBCE1-34EC-4EF0-89B2-50CB63BB7733}" type="presParOf" srcId="{B296397A-57C3-4375-A965-42EAE7C355C7}" destId="{B2BA0366-1FC3-45CB-9BA2-0F2C77DECF55}" srcOrd="0" destOrd="0" presId="urn:microsoft.com/office/officeart/2008/layout/VerticalCircleList"/>
    <dgm:cxn modelId="{A824E198-0860-4974-A019-AE3D94A70A7E}" type="presParOf" srcId="{B296397A-57C3-4375-A965-42EAE7C355C7}" destId="{C098AD77-CCF6-4984-A693-E49270A0A1BB}" srcOrd="1" destOrd="0" presId="urn:microsoft.com/office/officeart/2008/layout/VerticalCircleList"/>
    <dgm:cxn modelId="{F94D553A-F179-4C32-9BBF-22D8C5090706}" type="presParOf" srcId="{B296397A-57C3-4375-A965-42EAE7C355C7}" destId="{B561F336-7DB9-46C4-B81F-6F5946E56F56}"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A3C8EF-CFDA-4C3A-BE69-0AE974F7D30E}" type="doc">
      <dgm:prSet loTypeId="urn:microsoft.com/office/officeart/2005/8/layout/hierarchy3" loCatId="hierarchy" qsTypeId="urn:microsoft.com/office/officeart/2005/8/quickstyle/simple1#6" qsCatId="simple" csTypeId="urn:microsoft.com/office/officeart/2005/8/colors/accent1_2#7" csCatId="accent1" phldr="1"/>
      <dgm:spPr/>
      <dgm:t>
        <a:bodyPr/>
        <a:lstStyle/>
        <a:p>
          <a:endParaRPr lang="ru-RU"/>
        </a:p>
      </dgm:t>
    </dgm:pt>
    <dgm:pt modelId="{D726CB8B-7535-4684-A787-2E2B53B93B1F}">
      <dgm:prSet phldrT="[Текст]" custT="1"/>
      <dgm:spPr/>
      <dgm:t>
        <a:bodyPr/>
        <a:lstStyle/>
        <a:p>
          <a:r>
            <a:rPr lang="ru-RU" sz="1400" b="1" dirty="0" err="1"/>
            <a:t>Устьянский</a:t>
          </a:r>
          <a:r>
            <a:rPr lang="ru-RU" sz="1400" b="1" dirty="0"/>
            <a:t> </a:t>
          </a:r>
          <a:r>
            <a:rPr lang="ru-RU" sz="1400" b="1" dirty="0" smtClean="0"/>
            <a:t>район</a:t>
          </a:r>
          <a:endParaRPr lang="ru-RU" sz="1400" b="1" dirty="0"/>
        </a:p>
      </dgm:t>
    </dgm:pt>
    <dgm:pt modelId="{8035D61F-8E83-447D-A5C8-1354B8CC7ABF}" type="parTrans" cxnId="{DE5983CC-5405-4CFF-9856-19C735E87276}">
      <dgm:prSet/>
      <dgm:spPr/>
      <dgm:t>
        <a:bodyPr/>
        <a:lstStyle/>
        <a:p>
          <a:endParaRPr lang="ru-RU" sz="800"/>
        </a:p>
      </dgm:t>
    </dgm:pt>
    <dgm:pt modelId="{5C0B85BA-9DB2-4626-BD6F-879736B97765}" type="sibTrans" cxnId="{DE5983CC-5405-4CFF-9856-19C735E87276}">
      <dgm:prSet/>
      <dgm:spPr/>
      <dgm:t>
        <a:bodyPr/>
        <a:lstStyle/>
        <a:p>
          <a:endParaRPr lang="ru-RU" sz="800"/>
        </a:p>
      </dgm:t>
    </dgm:pt>
    <dgm:pt modelId="{E795C16D-1E69-4062-B3C9-18704D3BBB05}">
      <dgm:prSet phldrT="[Текст]" custT="1"/>
      <dgm:spPr/>
      <dgm:t>
        <a:bodyPr/>
        <a:lstStyle/>
        <a:p>
          <a:r>
            <a:rPr lang="ru-RU" sz="1200" dirty="0"/>
            <a:t>с. Бестужево</a:t>
          </a:r>
        </a:p>
        <a:p>
          <a:r>
            <a:rPr lang="ru-RU" sz="1200" dirty="0"/>
            <a:t>д. </a:t>
          </a:r>
          <a:r>
            <a:rPr lang="ru-RU" sz="1200" dirty="0" err="1" smtClean="0"/>
            <a:t>Левоплосская</a:t>
          </a:r>
          <a:endParaRPr lang="ru-RU" sz="1200" dirty="0" smtClean="0"/>
        </a:p>
        <a:p>
          <a:r>
            <a:rPr lang="ru-RU" sz="1200" dirty="0" smtClean="0"/>
            <a:t>с. </a:t>
          </a:r>
          <a:r>
            <a:rPr lang="ru-RU" sz="1200" dirty="0" err="1" smtClean="0"/>
            <a:t>Строевское</a:t>
          </a:r>
          <a:endParaRPr lang="ru-RU" sz="1200" dirty="0" smtClean="0"/>
        </a:p>
        <a:p>
          <a:r>
            <a:rPr lang="ru-RU" sz="1200" dirty="0" smtClean="0"/>
            <a:t>п. Октябрьский</a:t>
          </a:r>
        </a:p>
        <a:p>
          <a:endParaRPr lang="ru-RU" sz="800" dirty="0"/>
        </a:p>
      </dgm:t>
    </dgm:pt>
    <dgm:pt modelId="{2EFE9014-8019-4B35-99EB-821485C099C1}" type="parTrans" cxnId="{C1046C7C-BC7E-4C80-A408-3A9EDB9BFCFF}">
      <dgm:prSet/>
      <dgm:spPr/>
      <dgm:t>
        <a:bodyPr/>
        <a:lstStyle/>
        <a:p>
          <a:endParaRPr lang="ru-RU" sz="800"/>
        </a:p>
      </dgm:t>
    </dgm:pt>
    <dgm:pt modelId="{051EEB2A-834F-4CF0-B0B9-FB3E2F2ED098}" type="sibTrans" cxnId="{C1046C7C-BC7E-4C80-A408-3A9EDB9BFCFF}">
      <dgm:prSet/>
      <dgm:spPr/>
      <dgm:t>
        <a:bodyPr/>
        <a:lstStyle/>
        <a:p>
          <a:endParaRPr lang="ru-RU" sz="800"/>
        </a:p>
      </dgm:t>
    </dgm:pt>
    <dgm:pt modelId="{49F14D75-5B05-4B3E-8E6E-038E07E384B6}">
      <dgm:prSet phldrT="[Текст]" custT="1"/>
      <dgm:spPr/>
      <dgm:t>
        <a:bodyPr/>
        <a:lstStyle/>
        <a:p>
          <a:r>
            <a:rPr lang="ru-RU" sz="1400" b="1" dirty="0" err="1"/>
            <a:t>Плесецкий</a:t>
          </a:r>
          <a:r>
            <a:rPr lang="ru-RU" sz="1000" b="1" dirty="0"/>
            <a:t> </a:t>
          </a:r>
          <a:endParaRPr lang="ru-RU" sz="1000" b="1" dirty="0" smtClean="0"/>
        </a:p>
        <a:p>
          <a:r>
            <a:rPr lang="ru-RU" sz="1400" b="1" dirty="0" smtClean="0"/>
            <a:t>район</a:t>
          </a:r>
          <a:endParaRPr lang="ru-RU" sz="1400" b="1" dirty="0"/>
        </a:p>
      </dgm:t>
    </dgm:pt>
    <dgm:pt modelId="{779D3432-483F-4F8A-9ECB-C650FB1873BE}" type="parTrans" cxnId="{7F82BB84-DAC1-4C55-BC5C-1BDCF1F0D6E9}">
      <dgm:prSet/>
      <dgm:spPr/>
      <dgm:t>
        <a:bodyPr/>
        <a:lstStyle/>
        <a:p>
          <a:endParaRPr lang="ru-RU" sz="800"/>
        </a:p>
      </dgm:t>
    </dgm:pt>
    <dgm:pt modelId="{3258B776-6FDE-47FF-BB2F-31EADC05CB4E}" type="sibTrans" cxnId="{7F82BB84-DAC1-4C55-BC5C-1BDCF1F0D6E9}">
      <dgm:prSet/>
      <dgm:spPr/>
      <dgm:t>
        <a:bodyPr/>
        <a:lstStyle/>
        <a:p>
          <a:endParaRPr lang="ru-RU" sz="800"/>
        </a:p>
      </dgm:t>
    </dgm:pt>
    <dgm:pt modelId="{EA975ED5-097B-4372-A25A-9FCE6D79EC21}">
      <dgm:prSet phldrT="[Текст]" custT="1"/>
      <dgm:spPr/>
      <dgm:t>
        <a:bodyPr/>
        <a:lstStyle/>
        <a:p>
          <a:r>
            <a:rPr lang="ru-RU" sz="1200" dirty="0"/>
            <a:t>с. Конево</a:t>
          </a:r>
        </a:p>
        <a:p>
          <a:r>
            <a:rPr lang="ru-RU" sz="1200" dirty="0"/>
            <a:t>д. </a:t>
          </a:r>
          <a:r>
            <a:rPr lang="ru-RU" sz="1200" dirty="0" smtClean="0"/>
            <a:t>Федово</a:t>
          </a:r>
        </a:p>
        <a:p>
          <a:r>
            <a:rPr lang="ru-RU" sz="1200" dirty="0" smtClean="0"/>
            <a:t>п. Плесецк</a:t>
          </a:r>
        </a:p>
        <a:p>
          <a:r>
            <a:rPr lang="ru-RU" sz="1200" dirty="0" smtClean="0"/>
            <a:t>п. </a:t>
          </a:r>
          <a:r>
            <a:rPr lang="ru-RU" sz="1200" dirty="0" err="1" smtClean="0"/>
            <a:t>Савинск</a:t>
          </a:r>
          <a:endParaRPr lang="ru-RU" sz="800" dirty="0"/>
        </a:p>
      </dgm:t>
    </dgm:pt>
    <dgm:pt modelId="{E65964DA-DF05-492D-9008-0CFA065A49A7}" type="parTrans" cxnId="{466CDD56-D06C-459E-B624-B9E1127350E8}">
      <dgm:prSet/>
      <dgm:spPr/>
      <dgm:t>
        <a:bodyPr/>
        <a:lstStyle/>
        <a:p>
          <a:endParaRPr lang="ru-RU" sz="800"/>
        </a:p>
      </dgm:t>
    </dgm:pt>
    <dgm:pt modelId="{1519ED27-4633-4E74-B7BC-206D969DE267}" type="sibTrans" cxnId="{466CDD56-D06C-459E-B624-B9E1127350E8}">
      <dgm:prSet/>
      <dgm:spPr/>
      <dgm:t>
        <a:bodyPr/>
        <a:lstStyle/>
        <a:p>
          <a:endParaRPr lang="ru-RU" sz="800"/>
        </a:p>
      </dgm:t>
    </dgm:pt>
    <dgm:pt modelId="{228F4864-79BA-46FD-A9EF-68C39D5CBEDE}">
      <dgm:prSet custT="1"/>
      <dgm:spPr/>
      <dgm:t>
        <a:bodyPr/>
        <a:lstStyle/>
        <a:p>
          <a:r>
            <a:rPr lang="ru-RU" sz="1400" b="1" dirty="0"/>
            <a:t>Вельский </a:t>
          </a:r>
          <a:r>
            <a:rPr lang="ru-RU" sz="1400" b="1" dirty="0" smtClean="0"/>
            <a:t>район</a:t>
          </a:r>
          <a:endParaRPr lang="ru-RU" sz="1400" b="1" dirty="0"/>
        </a:p>
      </dgm:t>
    </dgm:pt>
    <dgm:pt modelId="{FBD0ABF8-13CC-4EBF-AC84-6334A73106B0}" type="parTrans" cxnId="{15179955-78BE-4BE8-B748-BCEAA4A933CA}">
      <dgm:prSet/>
      <dgm:spPr/>
      <dgm:t>
        <a:bodyPr/>
        <a:lstStyle/>
        <a:p>
          <a:endParaRPr lang="ru-RU" sz="800"/>
        </a:p>
      </dgm:t>
    </dgm:pt>
    <dgm:pt modelId="{5128ED73-DD47-4055-88B9-057768425E6B}" type="sibTrans" cxnId="{15179955-78BE-4BE8-B748-BCEAA4A933CA}">
      <dgm:prSet/>
      <dgm:spPr/>
      <dgm:t>
        <a:bodyPr/>
        <a:lstStyle/>
        <a:p>
          <a:endParaRPr lang="ru-RU" sz="800"/>
        </a:p>
      </dgm:t>
    </dgm:pt>
    <dgm:pt modelId="{E5DDCAF2-4E95-4BA7-AD1B-8C0645D11DE9}">
      <dgm:prSet custT="1"/>
      <dgm:spPr/>
      <dgm:t>
        <a:bodyPr/>
        <a:lstStyle/>
        <a:p>
          <a:r>
            <a:rPr lang="ru-RU" sz="1400" b="1" dirty="0" err="1" smtClean="0"/>
            <a:t>Верхнетоемский</a:t>
          </a:r>
          <a:r>
            <a:rPr lang="ru-RU" sz="1000" b="1" dirty="0" smtClean="0"/>
            <a:t> </a:t>
          </a:r>
          <a:r>
            <a:rPr lang="ru-RU" sz="1400" b="1" dirty="0" smtClean="0"/>
            <a:t>район</a:t>
          </a:r>
          <a:endParaRPr lang="ru-RU" sz="1400" b="1" dirty="0"/>
        </a:p>
      </dgm:t>
    </dgm:pt>
    <dgm:pt modelId="{284F511B-63A7-4CB2-AEB0-0E0FA98DA44D}" type="parTrans" cxnId="{014E5846-D4E2-412B-90A2-F59E9F880115}">
      <dgm:prSet/>
      <dgm:spPr/>
      <dgm:t>
        <a:bodyPr/>
        <a:lstStyle/>
        <a:p>
          <a:endParaRPr lang="ru-RU" sz="800"/>
        </a:p>
      </dgm:t>
    </dgm:pt>
    <dgm:pt modelId="{3A4703CC-FBFB-4EC3-ACBA-B7529021EA44}" type="sibTrans" cxnId="{014E5846-D4E2-412B-90A2-F59E9F880115}">
      <dgm:prSet/>
      <dgm:spPr/>
      <dgm:t>
        <a:bodyPr/>
        <a:lstStyle/>
        <a:p>
          <a:endParaRPr lang="ru-RU" sz="800"/>
        </a:p>
      </dgm:t>
    </dgm:pt>
    <dgm:pt modelId="{1F4F5A8B-A590-44B4-BA53-D0A38512091D}">
      <dgm:prSet custT="1"/>
      <dgm:spPr/>
      <dgm:t>
        <a:bodyPr/>
        <a:lstStyle/>
        <a:p>
          <a:r>
            <a:rPr lang="ru-RU" sz="1200" dirty="0"/>
            <a:t>г. </a:t>
          </a:r>
          <a:r>
            <a:rPr lang="ru-RU" sz="1200" dirty="0" smtClean="0"/>
            <a:t>Вельск</a:t>
          </a:r>
        </a:p>
        <a:p>
          <a:r>
            <a:rPr lang="ru-RU" sz="1200" dirty="0" smtClean="0"/>
            <a:t>д. Долматово</a:t>
          </a:r>
          <a:endParaRPr lang="ru-RU" sz="1200" dirty="0"/>
        </a:p>
      </dgm:t>
    </dgm:pt>
    <dgm:pt modelId="{AFBC2D5D-C4A0-4E2B-B3CF-32953BF482DA}" type="parTrans" cxnId="{DAA31F7C-9E79-424A-94B8-48CB60CA82A5}">
      <dgm:prSet/>
      <dgm:spPr/>
      <dgm:t>
        <a:bodyPr/>
        <a:lstStyle/>
        <a:p>
          <a:endParaRPr lang="ru-RU" sz="800"/>
        </a:p>
      </dgm:t>
    </dgm:pt>
    <dgm:pt modelId="{CE30A7E0-7515-477B-A438-CB9B31A9D8C5}" type="sibTrans" cxnId="{DAA31F7C-9E79-424A-94B8-48CB60CA82A5}">
      <dgm:prSet/>
      <dgm:spPr/>
      <dgm:t>
        <a:bodyPr/>
        <a:lstStyle/>
        <a:p>
          <a:endParaRPr lang="ru-RU" sz="800"/>
        </a:p>
      </dgm:t>
    </dgm:pt>
    <dgm:pt modelId="{110467CC-853A-4E11-B128-023D5893C615}">
      <dgm:prSet custT="1"/>
      <dgm:spPr/>
      <dgm:t>
        <a:bodyPr/>
        <a:lstStyle/>
        <a:p>
          <a:r>
            <a:rPr lang="ru-RU" sz="1200" dirty="0"/>
            <a:t>д</a:t>
          </a:r>
          <a:r>
            <a:rPr lang="ru-RU" sz="1200"/>
            <a:t>. </a:t>
          </a:r>
          <a:r>
            <a:rPr lang="ru-RU" sz="1200" smtClean="0"/>
            <a:t>Кондратовская</a:t>
          </a:r>
          <a:endParaRPr lang="ru-RU" sz="1200" dirty="0"/>
        </a:p>
        <a:p>
          <a:r>
            <a:rPr lang="ru-RU" sz="1200" dirty="0"/>
            <a:t>д. </a:t>
          </a:r>
          <a:r>
            <a:rPr lang="ru-RU" sz="1200" dirty="0" err="1" smtClean="0"/>
            <a:t>Автономовская</a:t>
          </a:r>
          <a:endParaRPr lang="ru-RU" sz="1200" dirty="0" smtClean="0"/>
        </a:p>
        <a:p>
          <a:r>
            <a:rPr lang="ru-RU" sz="1200" dirty="0" smtClean="0"/>
            <a:t>п. Двинской</a:t>
          </a:r>
        </a:p>
        <a:p>
          <a:r>
            <a:rPr lang="ru-RU" sz="1200" dirty="0" smtClean="0"/>
            <a:t>с. В. Тойма</a:t>
          </a:r>
          <a:endParaRPr lang="ru-RU" sz="800" dirty="0"/>
        </a:p>
      </dgm:t>
    </dgm:pt>
    <dgm:pt modelId="{4BF0B4F4-E86F-42E5-AA37-081A8A7115E4}" type="parTrans" cxnId="{1AD6763F-C283-4D75-9A48-4B7B3E7FE845}">
      <dgm:prSet/>
      <dgm:spPr/>
      <dgm:t>
        <a:bodyPr/>
        <a:lstStyle/>
        <a:p>
          <a:endParaRPr lang="ru-RU" sz="800"/>
        </a:p>
      </dgm:t>
    </dgm:pt>
    <dgm:pt modelId="{7CA219C9-D54F-4549-909C-35CB665A5744}" type="sibTrans" cxnId="{1AD6763F-C283-4D75-9A48-4B7B3E7FE845}">
      <dgm:prSet/>
      <dgm:spPr/>
      <dgm:t>
        <a:bodyPr/>
        <a:lstStyle/>
        <a:p>
          <a:endParaRPr lang="ru-RU" sz="800"/>
        </a:p>
      </dgm:t>
    </dgm:pt>
    <dgm:pt modelId="{E16D985A-B4D6-49B5-B03C-85E76F8D6760}">
      <dgm:prSet custT="1"/>
      <dgm:spPr/>
      <dgm:t>
        <a:bodyPr/>
        <a:lstStyle/>
        <a:p>
          <a:r>
            <a:rPr lang="ru-RU" sz="1400" b="1" dirty="0" err="1"/>
            <a:t>Красноборский</a:t>
          </a:r>
          <a:r>
            <a:rPr lang="ru-RU" sz="1000" b="1" dirty="0"/>
            <a:t> </a:t>
          </a:r>
          <a:r>
            <a:rPr lang="ru-RU" sz="1400" b="1" dirty="0" smtClean="0"/>
            <a:t>район</a:t>
          </a:r>
          <a:endParaRPr lang="ru-RU" sz="1000" b="1" dirty="0"/>
        </a:p>
      </dgm:t>
    </dgm:pt>
    <dgm:pt modelId="{B596F5DC-B206-44BB-B738-F37ECC4C9A73}" type="parTrans" cxnId="{EF79A396-EE2B-43CA-A2C7-BBE77CD62677}">
      <dgm:prSet/>
      <dgm:spPr/>
      <dgm:t>
        <a:bodyPr/>
        <a:lstStyle/>
        <a:p>
          <a:endParaRPr lang="ru-RU" sz="800"/>
        </a:p>
      </dgm:t>
    </dgm:pt>
    <dgm:pt modelId="{8F6C0AF6-B570-449B-8798-2B41E8864C90}" type="sibTrans" cxnId="{EF79A396-EE2B-43CA-A2C7-BBE77CD62677}">
      <dgm:prSet/>
      <dgm:spPr/>
      <dgm:t>
        <a:bodyPr/>
        <a:lstStyle/>
        <a:p>
          <a:endParaRPr lang="ru-RU" sz="800"/>
        </a:p>
      </dgm:t>
    </dgm:pt>
    <dgm:pt modelId="{EF6BD83E-8DC6-4105-89D4-D1265FC980C1}">
      <dgm:prSet custT="1"/>
      <dgm:spPr/>
      <dgm:t>
        <a:bodyPr/>
        <a:lstStyle/>
        <a:p>
          <a:r>
            <a:rPr lang="ru-RU" sz="1200" dirty="0"/>
            <a:t>с. </a:t>
          </a:r>
          <a:r>
            <a:rPr lang="ru-RU" sz="1200" dirty="0" err="1"/>
            <a:t>Черевково</a:t>
          </a:r>
          <a:endParaRPr lang="ru-RU" sz="1200" dirty="0"/>
        </a:p>
        <a:p>
          <a:r>
            <a:rPr lang="ru-RU" sz="1200" dirty="0"/>
            <a:t>п. </a:t>
          </a:r>
          <a:r>
            <a:rPr lang="ru-RU" sz="1200" dirty="0" smtClean="0"/>
            <a:t>Куликово </a:t>
          </a:r>
        </a:p>
        <a:p>
          <a:r>
            <a:rPr lang="ru-RU" sz="1200" dirty="0" smtClean="0"/>
            <a:t>с. Верхняя Уфтюга</a:t>
          </a:r>
        </a:p>
        <a:p>
          <a:r>
            <a:rPr lang="ru-RU" sz="1200" dirty="0" smtClean="0"/>
            <a:t>д. Большая Слудка</a:t>
          </a:r>
        </a:p>
        <a:p>
          <a:r>
            <a:rPr lang="ru-RU" sz="1200" dirty="0" smtClean="0"/>
            <a:t>п. </a:t>
          </a:r>
          <a:r>
            <a:rPr lang="ru-RU" sz="1200" dirty="0" err="1" smtClean="0"/>
            <a:t>Дябрино</a:t>
          </a:r>
          <a:endParaRPr lang="ru-RU" sz="1200" dirty="0" smtClean="0"/>
        </a:p>
        <a:p>
          <a:r>
            <a:rPr lang="ru-RU" sz="1200" dirty="0" smtClean="0"/>
            <a:t>д. </a:t>
          </a:r>
          <a:r>
            <a:rPr lang="ru-RU" sz="1200" dirty="0" err="1" smtClean="0"/>
            <a:t>Ершевская</a:t>
          </a:r>
          <a:endParaRPr lang="ru-RU" sz="1200" dirty="0" smtClean="0"/>
        </a:p>
        <a:p>
          <a:r>
            <a:rPr lang="ru-RU" sz="1200" dirty="0" smtClean="0"/>
            <a:t>с. Красноборск</a:t>
          </a:r>
        </a:p>
        <a:p>
          <a:r>
            <a:rPr lang="ru-RU" sz="1200" dirty="0" smtClean="0"/>
            <a:t>д. Большая</a:t>
          </a:r>
          <a:endParaRPr lang="ru-RU" sz="800" dirty="0"/>
        </a:p>
      </dgm:t>
    </dgm:pt>
    <dgm:pt modelId="{62DA3A31-3D3D-4E64-886F-766473573402}" type="parTrans" cxnId="{899AAEB9-0319-42DE-9DCD-9578FEBBB5D6}">
      <dgm:prSet/>
      <dgm:spPr/>
      <dgm:t>
        <a:bodyPr/>
        <a:lstStyle/>
        <a:p>
          <a:endParaRPr lang="ru-RU" sz="800"/>
        </a:p>
      </dgm:t>
    </dgm:pt>
    <dgm:pt modelId="{165D029E-258E-476A-8AF7-88DEE2FDA1EC}" type="sibTrans" cxnId="{899AAEB9-0319-42DE-9DCD-9578FEBBB5D6}">
      <dgm:prSet/>
      <dgm:spPr/>
      <dgm:t>
        <a:bodyPr/>
        <a:lstStyle/>
        <a:p>
          <a:endParaRPr lang="ru-RU" sz="800"/>
        </a:p>
      </dgm:t>
    </dgm:pt>
    <dgm:pt modelId="{CB9B393F-CAF0-4AB7-BA91-0BC22139BB6D}" type="pres">
      <dgm:prSet presAssocID="{74A3C8EF-CFDA-4C3A-BE69-0AE974F7D30E}" presName="diagram" presStyleCnt="0">
        <dgm:presLayoutVars>
          <dgm:chPref val="1"/>
          <dgm:dir/>
          <dgm:animOne val="branch"/>
          <dgm:animLvl val="lvl"/>
          <dgm:resizeHandles/>
        </dgm:presLayoutVars>
      </dgm:prSet>
      <dgm:spPr/>
      <dgm:t>
        <a:bodyPr/>
        <a:lstStyle/>
        <a:p>
          <a:endParaRPr lang="ru-RU"/>
        </a:p>
      </dgm:t>
    </dgm:pt>
    <dgm:pt modelId="{9E3752F2-D3D4-44A2-A492-CCEFECB28D1D}" type="pres">
      <dgm:prSet presAssocID="{D726CB8B-7535-4684-A787-2E2B53B93B1F}" presName="root" presStyleCnt="0"/>
      <dgm:spPr/>
    </dgm:pt>
    <dgm:pt modelId="{D320F65F-FDDD-4CF0-81AF-EDB599D7617F}" type="pres">
      <dgm:prSet presAssocID="{D726CB8B-7535-4684-A787-2E2B53B93B1F}" presName="rootComposite" presStyleCnt="0"/>
      <dgm:spPr/>
    </dgm:pt>
    <dgm:pt modelId="{693B0442-5217-4944-A8CF-03EF054F2181}" type="pres">
      <dgm:prSet presAssocID="{D726CB8B-7535-4684-A787-2E2B53B93B1F}" presName="rootText" presStyleLbl="node1" presStyleIdx="0" presStyleCnt="5" custScaleX="130729" custScaleY="105341" custLinFactY="-14728" custLinFactNeighborX="6899" custLinFactNeighborY="-100000"/>
      <dgm:spPr/>
      <dgm:t>
        <a:bodyPr/>
        <a:lstStyle/>
        <a:p>
          <a:endParaRPr lang="ru-RU"/>
        </a:p>
      </dgm:t>
    </dgm:pt>
    <dgm:pt modelId="{B684272E-967C-43A2-BBFB-940BFB54F936}" type="pres">
      <dgm:prSet presAssocID="{D726CB8B-7535-4684-A787-2E2B53B93B1F}" presName="rootConnector" presStyleLbl="node1" presStyleIdx="0" presStyleCnt="5"/>
      <dgm:spPr/>
      <dgm:t>
        <a:bodyPr/>
        <a:lstStyle/>
        <a:p>
          <a:endParaRPr lang="ru-RU"/>
        </a:p>
      </dgm:t>
    </dgm:pt>
    <dgm:pt modelId="{AE14554D-3D59-4A4F-997C-7D80DEEF5C5C}" type="pres">
      <dgm:prSet presAssocID="{D726CB8B-7535-4684-A787-2E2B53B93B1F}" presName="childShape" presStyleCnt="0"/>
      <dgm:spPr/>
    </dgm:pt>
    <dgm:pt modelId="{5172999F-C21A-44E4-961C-0A022FEDB4C3}" type="pres">
      <dgm:prSet presAssocID="{2EFE9014-8019-4B35-99EB-821485C099C1}" presName="Name13" presStyleLbl="parChTrans1D2" presStyleIdx="0" presStyleCnt="5"/>
      <dgm:spPr/>
      <dgm:t>
        <a:bodyPr/>
        <a:lstStyle/>
        <a:p>
          <a:endParaRPr lang="ru-RU"/>
        </a:p>
      </dgm:t>
    </dgm:pt>
    <dgm:pt modelId="{DA522FF8-FF6D-4937-89C5-22738C12238A}" type="pres">
      <dgm:prSet presAssocID="{E795C16D-1E69-4062-B3C9-18704D3BBB05}" presName="childText" presStyleLbl="bgAcc1" presStyleIdx="0" presStyleCnt="5" custScaleX="164618" custScaleY="314646" custLinFactNeighborX="8155" custLinFactNeighborY="-77418">
        <dgm:presLayoutVars>
          <dgm:bulletEnabled val="1"/>
        </dgm:presLayoutVars>
      </dgm:prSet>
      <dgm:spPr/>
      <dgm:t>
        <a:bodyPr/>
        <a:lstStyle/>
        <a:p>
          <a:endParaRPr lang="ru-RU"/>
        </a:p>
      </dgm:t>
    </dgm:pt>
    <dgm:pt modelId="{52A7AC3E-09F0-4A4F-9509-C2CBD9F53B39}" type="pres">
      <dgm:prSet presAssocID="{49F14D75-5B05-4B3E-8E6E-038E07E384B6}" presName="root" presStyleCnt="0"/>
      <dgm:spPr/>
    </dgm:pt>
    <dgm:pt modelId="{A4BF7AE0-9EA4-448A-8939-99FFEF93E81E}" type="pres">
      <dgm:prSet presAssocID="{49F14D75-5B05-4B3E-8E6E-038E07E384B6}" presName="rootComposite" presStyleCnt="0"/>
      <dgm:spPr/>
    </dgm:pt>
    <dgm:pt modelId="{E305FA2A-D702-4C8D-8861-C396BEA81924}" type="pres">
      <dgm:prSet presAssocID="{49F14D75-5B05-4B3E-8E6E-038E07E384B6}" presName="rootText" presStyleLbl="node1" presStyleIdx="1" presStyleCnt="5" custScaleX="124012" custScaleY="102533" custLinFactY="-14728" custLinFactNeighborX="16175" custLinFactNeighborY="-100000"/>
      <dgm:spPr/>
      <dgm:t>
        <a:bodyPr/>
        <a:lstStyle/>
        <a:p>
          <a:endParaRPr lang="ru-RU"/>
        </a:p>
      </dgm:t>
    </dgm:pt>
    <dgm:pt modelId="{0A700DFA-A5C3-4286-BCC0-72F3974BB7B1}" type="pres">
      <dgm:prSet presAssocID="{49F14D75-5B05-4B3E-8E6E-038E07E384B6}" presName="rootConnector" presStyleLbl="node1" presStyleIdx="1" presStyleCnt="5"/>
      <dgm:spPr/>
      <dgm:t>
        <a:bodyPr/>
        <a:lstStyle/>
        <a:p>
          <a:endParaRPr lang="ru-RU"/>
        </a:p>
      </dgm:t>
    </dgm:pt>
    <dgm:pt modelId="{A65E5ECF-F7A4-4383-8648-C2BEDE48A9FF}" type="pres">
      <dgm:prSet presAssocID="{49F14D75-5B05-4B3E-8E6E-038E07E384B6}" presName="childShape" presStyleCnt="0"/>
      <dgm:spPr/>
    </dgm:pt>
    <dgm:pt modelId="{A501AA5A-6050-4208-BC5B-1B5963BE7CE9}" type="pres">
      <dgm:prSet presAssocID="{E65964DA-DF05-492D-9008-0CFA065A49A7}" presName="Name13" presStyleLbl="parChTrans1D2" presStyleIdx="1" presStyleCnt="5"/>
      <dgm:spPr/>
      <dgm:t>
        <a:bodyPr/>
        <a:lstStyle/>
        <a:p>
          <a:endParaRPr lang="ru-RU"/>
        </a:p>
      </dgm:t>
    </dgm:pt>
    <dgm:pt modelId="{8BE76BC5-0EFE-4077-84FB-69CA41ED3167}" type="pres">
      <dgm:prSet presAssocID="{EA975ED5-097B-4372-A25A-9FCE6D79EC21}" presName="childText" presStyleLbl="bgAcc1" presStyleIdx="1" presStyleCnt="5" custScaleX="126795" custScaleY="211247" custLinFactNeighborX="18159" custLinFactNeighborY="-74610">
        <dgm:presLayoutVars>
          <dgm:bulletEnabled val="1"/>
        </dgm:presLayoutVars>
      </dgm:prSet>
      <dgm:spPr/>
      <dgm:t>
        <a:bodyPr/>
        <a:lstStyle/>
        <a:p>
          <a:endParaRPr lang="ru-RU"/>
        </a:p>
      </dgm:t>
    </dgm:pt>
    <dgm:pt modelId="{8AD13A9D-6643-4503-91C4-AD071EE31627}" type="pres">
      <dgm:prSet presAssocID="{228F4864-79BA-46FD-A9EF-68C39D5CBEDE}" presName="root" presStyleCnt="0"/>
      <dgm:spPr/>
    </dgm:pt>
    <dgm:pt modelId="{E5438462-2D74-4AFE-A104-C7F670ADF926}" type="pres">
      <dgm:prSet presAssocID="{228F4864-79BA-46FD-A9EF-68C39D5CBEDE}" presName="rootComposite" presStyleCnt="0"/>
      <dgm:spPr/>
    </dgm:pt>
    <dgm:pt modelId="{06BF605D-C18E-4494-853D-A76DCD909F61}" type="pres">
      <dgm:prSet presAssocID="{228F4864-79BA-46FD-A9EF-68C39D5CBEDE}" presName="rootText" presStyleLbl="node1" presStyleIdx="2" presStyleCnt="5" custScaleX="109441" custScaleY="111445" custLinFactY="-14728" custLinFactNeighborX="15904" custLinFactNeighborY="-100000"/>
      <dgm:spPr/>
      <dgm:t>
        <a:bodyPr/>
        <a:lstStyle/>
        <a:p>
          <a:endParaRPr lang="ru-RU"/>
        </a:p>
      </dgm:t>
    </dgm:pt>
    <dgm:pt modelId="{DC480439-8A89-4C24-A5F2-9877CF504F51}" type="pres">
      <dgm:prSet presAssocID="{228F4864-79BA-46FD-A9EF-68C39D5CBEDE}" presName="rootConnector" presStyleLbl="node1" presStyleIdx="2" presStyleCnt="5"/>
      <dgm:spPr/>
      <dgm:t>
        <a:bodyPr/>
        <a:lstStyle/>
        <a:p>
          <a:endParaRPr lang="ru-RU"/>
        </a:p>
      </dgm:t>
    </dgm:pt>
    <dgm:pt modelId="{E86EF974-E9A7-4E13-A944-BC89E0A2389E}" type="pres">
      <dgm:prSet presAssocID="{228F4864-79BA-46FD-A9EF-68C39D5CBEDE}" presName="childShape" presStyleCnt="0"/>
      <dgm:spPr/>
    </dgm:pt>
    <dgm:pt modelId="{01AEBED3-E900-42B4-8FC1-B41D6ABED857}" type="pres">
      <dgm:prSet presAssocID="{AFBC2D5D-C4A0-4E2B-B3CF-32953BF482DA}" presName="Name13" presStyleLbl="parChTrans1D2" presStyleIdx="2" presStyleCnt="5"/>
      <dgm:spPr/>
      <dgm:t>
        <a:bodyPr/>
        <a:lstStyle/>
        <a:p>
          <a:endParaRPr lang="ru-RU"/>
        </a:p>
      </dgm:t>
    </dgm:pt>
    <dgm:pt modelId="{EF65F9E4-B701-4C4A-A8F3-96844EF0FDEB}" type="pres">
      <dgm:prSet presAssocID="{1F4F5A8B-A590-44B4-BA53-D0A38512091D}" presName="childText" presStyleLbl="bgAcc1" presStyleIdx="2" presStyleCnt="5" custScaleX="152839" custScaleY="152185" custLinFactNeighborX="14555" custLinFactNeighborY="-83522">
        <dgm:presLayoutVars>
          <dgm:bulletEnabled val="1"/>
        </dgm:presLayoutVars>
      </dgm:prSet>
      <dgm:spPr/>
      <dgm:t>
        <a:bodyPr/>
        <a:lstStyle/>
        <a:p>
          <a:endParaRPr lang="ru-RU"/>
        </a:p>
      </dgm:t>
    </dgm:pt>
    <dgm:pt modelId="{58506252-E61C-4D83-8C59-C3A856D5ABB2}" type="pres">
      <dgm:prSet presAssocID="{E5DDCAF2-4E95-4BA7-AD1B-8C0645D11DE9}" presName="root" presStyleCnt="0"/>
      <dgm:spPr/>
    </dgm:pt>
    <dgm:pt modelId="{3BD01D4E-1870-430F-B79A-D4B3EE1CC01D}" type="pres">
      <dgm:prSet presAssocID="{E5DDCAF2-4E95-4BA7-AD1B-8C0645D11DE9}" presName="rootComposite" presStyleCnt="0"/>
      <dgm:spPr/>
    </dgm:pt>
    <dgm:pt modelId="{734E18D7-27FF-4A07-A424-0B1D6D780750}" type="pres">
      <dgm:prSet presAssocID="{E5DDCAF2-4E95-4BA7-AD1B-8C0645D11DE9}" presName="rootText" presStyleLbl="node1" presStyleIdx="3" presStyleCnt="5" custScaleX="168221" custScaleY="107862" custLinFactY="-14728" custLinFactNeighborX="5756" custLinFactNeighborY="-100000"/>
      <dgm:spPr/>
      <dgm:t>
        <a:bodyPr/>
        <a:lstStyle/>
        <a:p>
          <a:endParaRPr lang="ru-RU"/>
        </a:p>
      </dgm:t>
    </dgm:pt>
    <dgm:pt modelId="{4281923F-432E-4180-A5A2-DEAA9B53AEDF}" type="pres">
      <dgm:prSet presAssocID="{E5DDCAF2-4E95-4BA7-AD1B-8C0645D11DE9}" presName="rootConnector" presStyleLbl="node1" presStyleIdx="3" presStyleCnt="5"/>
      <dgm:spPr/>
      <dgm:t>
        <a:bodyPr/>
        <a:lstStyle/>
        <a:p>
          <a:endParaRPr lang="ru-RU"/>
        </a:p>
      </dgm:t>
    </dgm:pt>
    <dgm:pt modelId="{3060E402-3942-4D18-BFAE-E70D9042F92F}" type="pres">
      <dgm:prSet presAssocID="{E5DDCAF2-4E95-4BA7-AD1B-8C0645D11DE9}" presName="childShape" presStyleCnt="0"/>
      <dgm:spPr/>
    </dgm:pt>
    <dgm:pt modelId="{BE4A3CFD-E9D2-4CC6-BE24-E012F9744601}" type="pres">
      <dgm:prSet presAssocID="{4BF0B4F4-E86F-42E5-AA37-081A8A7115E4}" presName="Name13" presStyleLbl="parChTrans1D2" presStyleIdx="3" presStyleCnt="5"/>
      <dgm:spPr/>
      <dgm:t>
        <a:bodyPr/>
        <a:lstStyle/>
        <a:p>
          <a:endParaRPr lang="ru-RU"/>
        </a:p>
      </dgm:t>
    </dgm:pt>
    <dgm:pt modelId="{BFCDF039-0571-4546-BFF9-541088DC3074}" type="pres">
      <dgm:prSet presAssocID="{110467CC-853A-4E11-B128-023D5893C615}" presName="childText" presStyleLbl="bgAcc1" presStyleIdx="3" presStyleCnt="5" custScaleX="186172" custScaleY="284502" custLinFactNeighborX="534" custLinFactNeighborY="-79939">
        <dgm:presLayoutVars>
          <dgm:bulletEnabled val="1"/>
        </dgm:presLayoutVars>
      </dgm:prSet>
      <dgm:spPr/>
      <dgm:t>
        <a:bodyPr/>
        <a:lstStyle/>
        <a:p>
          <a:endParaRPr lang="ru-RU"/>
        </a:p>
      </dgm:t>
    </dgm:pt>
    <dgm:pt modelId="{8B6F74A7-2108-46E6-A5FE-240C02547A69}" type="pres">
      <dgm:prSet presAssocID="{E16D985A-B4D6-49B5-B03C-85E76F8D6760}" presName="root" presStyleCnt="0"/>
      <dgm:spPr/>
    </dgm:pt>
    <dgm:pt modelId="{B5C4EE32-9239-483D-994D-25F001DA1D41}" type="pres">
      <dgm:prSet presAssocID="{E16D985A-B4D6-49B5-B03C-85E76F8D6760}" presName="rootComposite" presStyleCnt="0"/>
      <dgm:spPr/>
    </dgm:pt>
    <dgm:pt modelId="{650744AA-A08B-4126-BF88-E4388752E1B6}" type="pres">
      <dgm:prSet presAssocID="{E16D985A-B4D6-49B5-B03C-85E76F8D6760}" presName="rootText" presStyleLbl="node1" presStyleIdx="4" presStyleCnt="5" custScaleX="186243" custScaleY="110945" custLinFactY="-28894" custLinFactNeighborX="236" custLinFactNeighborY="-100000"/>
      <dgm:spPr/>
      <dgm:t>
        <a:bodyPr/>
        <a:lstStyle/>
        <a:p>
          <a:endParaRPr lang="ru-RU"/>
        </a:p>
      </dgm:t>
    </dgm:pt>
    <dgm:pt modelId="{BFF847CF-0C19-467B-B80B-14ED03A7391D}" type="pres">
      <dgm:prSet presAssocID="{E16D985A-B4D6-49B5-B03C-85E76F8D6760}" presName="rootConnector" presStyleLbl="node1" presStyleIdx="4" presStyleCnt="5"/>
      <dgm:spPr/>
      <dgm:t>
        <a:bodyPr/>
        <a:lstStyle/>
        <a:p>
          <a:endParaRPr lang="ru-RU"/>
        </a:p>
      </dgm:t>
    </dgm:pt>
    <dgm:pt modelId="{CC44A524-C4DC-4B4C-AE3C-3E243E56A18A}" type="pres">
      <dgm:prSet presAssocID="{E16D985A-B4D6-49B5-B03C-85E76F8D6760}" presName="childShape" presStyleCnt="0"/>
      <dgm:spPr/>
    </dgm:pt>
    <dgm:pt modelId="{6ED24DC3-D2B3-45DA-90E2-51CADC3EBAA2}" type="pres">
      <dgm:prSet presAssocID="{62DA3A31-3D3D-4E64-886F-766473573402}" presName="Name13" presStyleLbl="parChTrans1D2" presStyleIdx="4" presStyleCnt="5"/>
      <dgm:spPr/>
      <dgm:t>
        <a:bodyPr/>
        <a:lstStyle/>
        <a:p>
          <a:endParaRPr lang="ru-RU"/>
        </a:p>
      </dgm:t>
    </dgm:pt>
    <dgm:pt modelId="{A2F3725B-A602-427E-956D-1930AB9C1F2E}" type="pres">
      <dgm:prSet presAssocID="{EF6BD83E-8DC6-4105-89D4-D1265FC980C1}" presName="childText" presStyleLbl="bgAcc1" presStyleIdx="4" presStyleCnt="5" custScaleX="170451" custScaleY="400314" custLinFactNeighborX="-3823" custLinFactNeighborY="-83023">
        <dgm:presLayoutVars>
          <dgm:bulletEnabled val="1"/>
        </dgm:presLayoutVars>
      </dgm:prSet>
      <dgm:spPr/>
      <dgm:t>
        <a:bodyPr/>
        <a:lstStyle/>
        <a:p>
          <a:endParaRPr lang="ru-RU"/>
        </a:p>
      </dgm:t>
    </dgm:pt>
  </dgm:ptLst>
  <dgm:cxnLst>
    <dgm:cxn modelId="{59C3DA6E-E809-44A8-AD67-0ACDB5EA8DA3}" type="presOf" srcId="{E16D985A-B4D6-49B5-B03C-85E76F8D6760}" destId="{BFF847CF-0C19-467B-B80B-14ED03A7391D}" srcOrd="1" destOrd="0" presId="urn:microsoft.com/office/officeart/2005/8/layout/hierarchy3"/>
    <dgm:cxn modelId="{D21E95C0-0835-44F5-8C11-4C79C570A4D7}" type="presOf" srcId="{62DA3A31-3D3D-4E64-886F-766473573402}" destId="{6ED24DC3-D2B3-45DA-90E2-51CADC3EBAA2}" srcOrd="0" destOrd="0" presId="urn:microsoft.com/office/officeart/2005/8/layout/hierarchy3"/>
    <dgm:cxn modelId="{7F82BB84-DAC1-4C55-BC5C-1BDCF1F0D6E9}" srcId="{74A3C8EF-CFDA-4C3A-BE69-0AE974F7D30E}" destId="{49F14D75-5B05-4B3E-8E6E-038E07E384B6}" srcOrd="1" destOrd="0" parTransId="{779D3432-483F-4F8A-9ECB-C650FB1873BE}" sibTransId="{3258B776-6FDE-47FF-BB2F-31EADC05CB4E}"/>
    <dgm:cxn modelId="{923581E4-8C93-4336-88B5-1815B4424223}" type="presOf" srcId="{49F14D75-5B05-4B3E-8E6E-038E07E384B6}" destId="{0A700DFA-A5C3-4286-BCC0-72F3974BB7B1}" srcOrd="1" destOrd="0" presId="urn:microsoft.com/office/officeart/2005/8/layout/hierarchy3"/>
    <dgm:cxn modelId="{DAA31F7C-9E79-424A-94B8-48CB60CA82A5}" srcId="{228F4864-79BA-46FD-A9EF-68C39D5CBEDE}" destId="{1F4F5A8B-A590-44B4-BA53-D0A38512091D}" srcOrd="0" destOrd="0" parTransId="{AFBC2D5D-C4A0-4E2B-B3CF-32953BF482DA}" sibTransId="{CE30A7E0-7515-477B-A438-CB9B31A9D8C5}"/>
    <dgm:cxn modelId="{15179955-78BE-4BE8-B748-BCEAA4A933CA}" srcId="{74A3C8EF-CFDA-4C3A-BE69-0AE974F7D30E}" destId="{228F4864-79BA-46FD-A9EF-68C39D5CBEDE}" srcOrd="2" destOrd="0" parTransId="{FBD0ABF8-13CC-4EBF-AC84-6334A73106B0}" sibTransId="{5128ED73-DD47-4055-88B9-057768425E6B}"/>
    <dgm:cxn modelId="{014E5846-D4E2-412B-90A2-F59E9F880115}" srcId="{74A3C8EF-CFDA-4C3A-BE69-0AE974F7D30E}" destId="{E5DDCAF2-4E95-4BA7-AD1B-8C0645D11DE9}" srcOrd="3" destOrd="0" parTransId="{284F511B-63A7-4CB2-AEB0-0E0FA98DA44D}" sibTransId="{3A4703CC-FBFB-4EC3-ACBA-B7529021EA44}"/>
    <dgm:cxn modelId="{38D96CD1-F73E-4C58-ACB6-EE791A10F015}" type="presOf" srcId="{AFBC2D5D-C4A0-4E2B-B3CF-32953BF482DA}" destId="{01AEBED3-E900-42B4-8FC1-B41D6ABED857}" srcOrd="0" destOrd="0" presId="urn:microsoft.com/office/officeart/2005/8/layout/hierarchy3"/>
    <dgm:cxn modelId="{4EB69F12-14F4-4791-8F8C-A4B552DECC82}" type="presOf" srcId="{74A3C8EF-CFDA-4C3A-BE69-0AE974F7D30E}" destId="{CB9B393F-CAF0-4AB7-BA91-0BC22139BB6D}" srcOrd="0" destOrd="0" presId="urn:microsoft.com/office/officeart/2005/8/layout/hierarchy3"/>
    <dgm:cxn modelId="{05CA1694-5E63-421A-8D0A-28998E5494A8}" type="presOf" srcId="{228F4864-79BA-46FD-A9EF-68C39D5CBEDE}" destId="{DC480439-8A89-4C24-A5F2-9877CF504F51}" srcOrd="1" destOrd="0" presId="urn:microsoft.com/office/officeart/2005/8/layout/hierarchy3"/>
    <dgm:cxn modelId="{466CDD56-D06C-459E-B624-B9E1127350E8}" srcId="{49F14D75-5B05-4B3E-8E6E-038E07E384B6}" destId="{EA975ED5-097B-4372-A25A-9FCE6D79EC21}" srcOrd="0" destOrd="0" parTransId="{E65964DA-DF05-492D-9008-0CFA065A49A7}" sibTransId="{1519ED27-4633-4E74-B7BC-206D969DE267}"/>
    <dgm:cxn modelId="{50A4C3B0-3D07-457D-B7C7-A8EF1738046D}" type="presOf" srcId="{E795C16D-1E69-4062-B3C9-18704D3BBB05}" destId="{DA522FF8-FF6D-4937-89C5-22738C12238A}" srcOrd="0" destOrd="0" presId="urn:microsoft.com/office/officeart/2005/8/layout/hierarchy3"/>
    <dgm:cxn modelId="{DD2F0532-3031-408B-8DB8-5A5EB0FEB10D}" type="presOf" srcId="{E5DDCAF2-4E95-4BA7-AD1B-8C0645D11DE9}" destId="{734E18D7-27FF-4A07-A424-0B1D6D780750}" srcOrd="0" destOrd="0" presId="urn:microsoft.com/office/officeart/2005/8/layout/hierarchy3"/>
    <dgm:cxn modelId="{DE5983CC-5405-4CFF-9856-19C735E87276}" srcId="{74A3C8EF-CFDA-4C3A-BE69-0AE974F7D30E}" destId="{D726CB8B-7535-4684-A787-2E2B53B93B1F}" srcOrd="0" destOrd="0" parTransId="{8035D61F-8E83-447D-A5C8-1354B8CC7ABF}" sibTransId="{5C0B85BA-9DB2-4626-BD6F-879736B97765}"/>
    <dgm:cxn modelId="{FB1EA872-D51C-4A35-A203-51C14D194980}" type="presOf" srcId="{1F4F5A8B-A590-44B4-BA53-D0A38512091D}" destId="{EF65F9E4-B701-4C4A-A8F3-96844EF0FDEB}" srcOrd="0" destOrd="0" presId="urn:microsoft.com/office/officeart/2005/8/layout/hierarchy3"/>
    <dgm:cxn modelId="{1AD6763F-C283-4D75-9A48-4B7B3E7FE845}" srcId="{E5DDCAF2-4E95-4BA7-AD1B-8C0645D11DE9}" destId="{110467CC-853A-4E11-B128-023D5893C615}" srcOrd="0" destOrd="0" parTransId="{4BF0B4F4-E86F-42E5-AA37-081A8A7115E4}" sibTransId="{7CA219C9-D54F-4549-909C-35CB665A5744}"/>
    <dgm:cxn modelId="{DA66B527-D392-4ADF-BB6C-217F6365B89A}" type="presOf" srcId="{D726CB8B-7535-4684-A787-2E2B53B93B1F}" destId="{693B0442-5217-4944-A8CF-03EF054F2181}" srcOrd="0" destOrd="0" presId="urn:microsoft.com/office/officeart/2005/8/layout/hierarchy3"/>
    <dgm:cxn modelId="{5C9EE53C-2321-4625-9C66-3A368F963BE6}" type="presOf" srcId="{110467CC-853A-4E11-B128-023D5893C615}" destId="{BFCDF039-0571-4546-BFF9-541088DC3074}" srcOrd="0" destOrd="0" presId="urn:microsoft.com/office/officeart/2005/8/layout/hierarchy3"/>
    <dgm:cxn modelId="{2CF5D267-DA17-48FE-B3BA-8E9631CD53FE}" type="presOf" srcId="{49F14D75-5B05-4B3E-8E6E-038E07E384B6}" destId="{E305FA2A-D702-4C8D-8861-C396BEA81924}" srcOrd="0" destOrd="0" presId="urn:microsoft.com/office/officeart/2005/8/layout/hierarchy3"/>
    <dgm:cxn modelId="{C1046C7C-BC7E-4C80-A408-3A9EDB9BFCFF}" srcId="{D726CB8B-7535-4684-A787-2E2B53B93B1F}" destId="{E795C16D-1E69-4062-B3C9-18704D3BBB05}" srcOrd="0" destOrd="0" parTransId="{2EFE9014-8019-4B35-99EB-821485C099C1}" sibTransId="{051EEB2A-834F-4CF0-B0B9-FB3E2F2ED098}"/>
    <dgm:cxn modelId="{899AAEB9-0319-42DE-9DCD-9578FEBBB5D6}" srcId="{E16D985A-B4D6-49B5-B03C-85E76F8D6760}" destId="{EF6BD83E-8DC6-4105-89D4-D1265FC980C1}" srcOrd="0" destOrd="0" parTransId="{62DA3A31-3D3D-4E64-886F-766473573402}" sibTransId="{165D029E-258E-476A-8AF7-88DEE2FDA1EC}"/>
    <dgm:cxn modelId="{EF79A396-EE2B-43CA-A2C7-BBE77CD62677}" srcId="{74A3C8EF-CFDA-4C3A-BE69-0AE974F7D30E}" destId="{E16D985A-B4D6-49B5-B03C-85E76F8D6760}" srcOrd="4" destOrd="0" parTransId="{B596F5DC-B206-44BB-B738-F37ECC4C9A73}" sibTransId="{8F6C0AF6-B570-449B-8798-2B41E8864C90}"/>
    <dgm:cxn modelId="{C09959AA-EA18-4109-B478-8E5C26A74AD4}" type="presOf" srcId="{E16D985A-B4D6-49B5-B03C-85E76F8D6760}" destId="{650744AA-A08B-4126-BF88-E4388752E1B6}" srcOrd="0" destOrd="0" presId="urn:microsoft.com/office/officeart/2005/8/layout/hierarchy3"/>
    <dgm:cxn modelId="{903EB9BF-3865-4B27-92BF-CA0323922E40}" type="presOf" srcId="{EF6BD83E-8DC6-4105-89D4-D1265FC980C1}" destId="{A2F3725B-A602-427E-956D-1930AB9C1F2E}" srcOrd="0" destOrd="0" presId="urn:microsoft.com/office/officeart/2005/8/layout/hierarchy3"/>
    <dgm:cxn modelId="{B04E5DAB-1187-4023-A6D5-B651489BE215}" type="presOf" srcId="{4BF0B4F4-E86F-42E5-AA37-081A8A7115E4}" destId="{BE4A3CFD-E9D2-4CC6-BE24-E012F9744601}" srcOrd="0" destOrd="0" presId="urn:microsoft.com/office/officeart/2005/8/layout/hierarchy3"/>
    <dgm:cxn modelId="{951122BA-C074-41A9-B179-C9C0339E7135}" type="presOf" srcId="{E65964DA-DF05-492D-9008-0CFA065A49A7}" destId="{A501AA5A-6050-4208-BC5B-1B5963BE7CE9}" srcOrd="0" destOrd="0" presId="urn:microsoft.com/office/officeart/2005/8/layout/hierarchy3"/>
    <dgm:cxn modelId="{2DA4EF49-137C-422D-B60F-A197446F555E}" type="presOf" srcId="{E5DDCAF2-4E95-4BA7-AD1B-8C0645D11DE9}" destId="{4281923F-432E-4180-A5A2-DEAA9B53AEDF}" srcOrd="1" destOrd="0" presId="urn:microsoft.com/office/officeart/2005/8/layout/hierarchy3"/>
    <dgm:cxn modelId="{84EBA715-13A2-43FA-B20F-76A26D6D7400}" type="presOf" srcId="{2EFE9014-8019-4B35-99EB-821485C099C1}" destId="{5172999F-C21A-44E4-961C-0A022FEDB4C3}" srcOrd="0" destOrd="0" presId="urn:microsoft.com/office/officeart/2005/8/layout/hierarchy3"/>
    <dgm:cxn modelId="{AAA28276-44A1-431B-8CFE-3A648156973C}" type="presOf" srcId="{EA975ED5-097B-4372-A25A-9FCE6D79EC21}" destId="{8BE76BC5-0EFE-4077-84FB-69CA41ED3167}" srcOrd="0" destOrd="0" presId="urn:microsoft.com/office/officeart/2005/8/layout/hierarchy3"/>
    <dgm:cxn modelId="{68C34E28-6015-4EC7-B3E6-DDE0467310E8}" type="presOf" srcId="{D726CB8B-7535-4684-A787-2E2B53B93B1F}" destId="{B684272E-967C-43A2-BBFB-940BFB54F936}" srcOrd="1" destOrd="0" presId="urn:microsoft.com/office/officeart/2005/8/layout/hierarchy3"/>
    <dgm:cxn modelId="{D9CF0515-7280-42FE-A999-4534AC44A8E3}" type="presOf" srcId="{228F4864-79BA-46FD-A9EF-68C39D5CBEDE}" destId="{06BF605D-C18E-4494-853D-A76DCD909F61}" srcOrd="0" destOrd="0" presId="urn:microsoft.com/office/officeart/2005/8/layout/hierarchy3"/>
    <dgm:cxn modelId="{FB2B1312-AFE5-4BF9-A17F-1016D3746240}" type="presParOf" srcId="{CB9B393F-CAF0-4AB7-BA91-0BC22139BB6D}" destId="{9E3752F2-D3D4-44A2-A492-CCEFECB28D1D}" srcOrd="0" destOrd="0" presId="urn:microsoft.com/office/officeart/2005/8/layout/hierarchy3"/>
    <dgm:cxn modelId="{A0743BFE-3AFB-4DB6-8B8A-6FA28730EBAC}" type="presParOf" srcId="{9E3752F2-D3D4-44A2-A492-CCEFECB28D1D}" destId="{D320F65F-FDDD-4CF0-81AF-EDB599D7617F}" srcOrd="0" destOrd="0" presId="urn:microsoft.com/office/officeart/2005/8/layout/hierarchy3"/>
    <dgm:cxn modelId="{974E7D6C-74E4-4C77-A388-E021F95745DF}" type="presParOf" srcId="{D320F65F-FDDD-4CF0-81AF-EDB599D7617F}" destId="{693B0442-5217-4944-A8CF-03EF054F2181}" srcOrd="0" destOrd="0" presId="urn:microsoft.com/office/officeart/2005/8/layout/hierarchy3"/>
    <dgm:cxn modelId="{1CBA39F6-4B62-4203-96D4-CC0DEFD912E1}" type="presParOf" srcId="{D320F65F-FDDD-4CF0-81AF-EDB599D7617F}" destId="{B684272E-967C-43A2-BBFB-940BFB54F936}" srcOrd="1" destOrd="0" presId="urn:microsoft.com/office/officeart/2005/8/layout/hierarchy3"/>
    <dgm:cxn modelId="{47571CAC-E829-4C9E-A933-D260305980E9}" type="presParOf" srcId="{9E3752F2-D3D4-44A2-A492-CCEFECB28D1D}" destId="{AE14554D-3D59-4A4F-997C-7D80DEEF5C5C}" srcOrd="1" destOrd="0" presId="urn:microsoft.com/office/officeart/2005/8/layout/hierarchy3"/>
    <dgm:cxn modelId="{86F40AA1-BFD2-4B99-B82A-69777DED3178}" type="presParOf" srcId="{AE14554D-3D59-4A4F-997C-7D80DEEF5C5C}" destId="{5172999F-C21A-44E4-961C-0A022FEDB4C3}" srcOrd="0" destOrd="0" presId="urn:microsoft.com/office/officeart/2005/8/layout/hierarchy3"/>
    <dgm:cxn modelId="{6666A84A-0065-4194-BBED-D1F3F6FC06E8}" type="presParOf" srcId="{AE14554D-3D59-4A4F-997C-7D80DEEF5C5C}" destId="{DA522FF8-FF6D-4937-89C5-22738C12238A}" srcOrd="1" destOrd="0" presId="urn:microsoft.com/office/officeart/2005/8/layout/hierarchy3"/>
    <dgm:cxn modelId="{9758CAB8-F62F-4998-8138-F97CEC787994}" type="presParOf" srcId="{CB9B393F-CAF0-4AB7-BA91-0BC22139BB6D}" destId="{52A7AC3E-09F0-4A4F-9509-C2CBD9F53B39}" srcOrd="1" destOrd="0" presId="urn:microsoft.com/office/officeart/2005/8/layout/hierarchy3"/>
    <dgm:cxn modelId="{26E9EB73-FA7A-4929-9A10-92A39A25A309}" type="presParOf" srcId="{52A7AC3E-09F0-4A4F-9509-C2CBD9F53B39}" destId="{A4BF7AE0-9EA4-448A-8939-99FFEF93E81E}" srcOrd="0" destOrd="0" presId="urn:microsoft.com/office/officeart/2005/8/layout/hierarchy3"/>
    <dgm:cxn modelId="{E6179B1D-C633-48C3-A366-A361CBE11B39}" type="presParOf" srcId="{A4BF7AE0-9EA4-448A-8939-99FFEF93E81E}" destId="{E305FA2A-D702-4C8D-8861-C396BEA81924}" srcOrd="0" destOrd="0" presId="urn:microsoft.com/office/officeart/2005/8/layout/hierarchy3"/>
    <dgm:cxn modelId="{F3A84F62-27D3-4BF3-B1E4-A007B93670B7}" type="presParOf" srcId="{A4BF7AE0-9EA4-448A-8939-99FFEF93E81E}" destId="{0A700DFA-A5C3-4286-BCC0-72F3974BB7B1}" srcOrd="1" destOrd="0" presId="urn:microsoft.com/office/officeart/2005/8/layout/hierarchy3"/>
    <dgm:cxn modelId="{6C9218A6-BD24-4DA1-8839-9890FF15E9BF}" type="presParOf" srcId="{52A7AC3E-09F0-4A4F-9509-C2CBD9F53B39}" destId="{A65E5ECF-F7A4-4383-8648-C2BEDE48A9FF}" srcOrd="1" destOrd="0" presId="urn:microsoft.com/office/officeart/2005/8/layout/hierarchy3"/>
    <dgm:cxn modelId="{7C379018-F53E-4E9D-AAD2-C717197E2254}" type="presParOf" srcId="{A65E5ECF-F7A4-4383-8648-C2BEDE48A9FF}" destId="{A501AA5A-6050-4208-BC5B-1B5963BE7CE9}" srcOrd="0" destOrd="0" presId="urn:microsoft.com/office/officeart/2005/8/layout/hierarchy3"/>
    <dgm:cxn modelId="{A6D2B60D-61AD-485A-8CB9-F2C275B028F8}" type="presParOf" srcId="{A65E5ECF-F7A4-4383-8648-C2BEDE48A9FF}" destId="{8BE76BC5-0EFE-4077-84FB-69CA41ED3167}" srcOrd="1" destOrd="0" presId="urn:microsoft.com/office/officeart/2005/8/layout/hierarchy3"/>
    <dgm:cxn modelId="{4947973E-87B4-4E7D-A5D3-CA6F5DFEE831}" type="presParOf" srcId="{CB9B393F-CAF0-4AB7-BA91-0BC22139BB6D}" destId="{8AD13A9D-6643-4503-91C4-AD071EE31627}" srcOrd="2" destOrd="0" presId="urn:microsoft.com/office/officeart/2005/8/layout/hierarchy3"/>
    <dgm:cxn modelId="{DC4FB168-ED1D-4D7F-A489-4D12FA1727C0}" type="presParOf" srcId="{8AD13A9D-6643-4503-91C4-AD071EE31627}" destId="{E5438462-2D74-4AFE-A104-C7F670ADF926}" srcOrd="0" destOrd="0" presId="urn:microsoft.com/office/officeart/2005/8/layout/hierarchy3"/>
    <dgm:cxn modelId="{758ED772-7AC3-44D2-9300-4E76482A2846}" type="presParOf" srcId="{E5438462-2D74-4AFE-A104-C7F670ADF926}" destId="{06BF605D-C18E-4494-853D-A76DCD909F61}" srcOrd="0" destOrd="0" presId="urn:microsoft.com/office/officeart/2005/8/layout/hierarchy3"/>
    <dgm:cxn modelId="{0E4C3029-EB56-497D-8F75-D6261346C78D}" type="presParOf" srcId="{E5438462-2D74-4AFE-A104-C7F670ADF926}" destId="{DC480439-8A89-4C24-A5F2-9877CF504F51}" srcOrd="1" destOrd="0" presId="urn:microsoft.com/office/officeart/2005/8/layout/hierarchy3"/>
    <dgm:cxn modelId="{6082035F-BC17-413B-B694-79B29B243C52}" type="presParOf" srcId="{8AD13A9D-6643-4503-91C4-AD071EE31627}" destId="{E86EF974-E9A7-4E13-A944-BC89E0A2389E}" srcOrd="1" destOrd="0" presId="urn:microsoft.com/office/officeart/2005/8/layout/hierarchy3"/>
    <dgm:cxn modelId="{5EDC1C39-E582-47B4-8FD3-8F76ABBEE915}" type="presParOf" srcId="{E86EF974-E9A7-4E13-A944-BC89E0A2389E}" destId="{01AEBED3-E900-42B4-8FC1-B41D6ABED857}" srcOrd="0" destOrd="0" presId="urn:microsoft.com/office/officeart/2005/8/layout/hierarchy3"/>
    <dgm:cxn modelId="{20CDB07F-3B72-4181-BDFA-B4693ED2B94C}" type="presParOf" srcId="{E86EF974-E9A7-4E13-A944-BC89E0A2389E}" destId="{EF65F9E4-B701-4C4A-A8F3-96844EF0FDEB}" srcOrd="1" destOrd="0" presId="urn:microsoft.com/office/officeart/2005/8/layout/hierarchy3"/>
    <dgm:cxn modelId="{BD4B3B0F-5A8E-4C08-8EEB-5ECFFDB1FABE}" type="presParOf" srcId="{CB9B393F-CAF0-4AB7-BA91-0BC22139BB6D}" destId="{58506252-E61C-4D83-8C59-C3A856D5ABB2}" srcOrd="3" destOrd="0" presId="urn:microsoft.com/office/officeart/2005/8/layout/hierarchy3"/>
    <dgm:cxn modelId="{11F07559-9AB9-4F51-89D3-B927853FFE2D}" type="presParOf" srcId="{58506252-E61C-4D83-8C59-C3A856D5ABB2}" destId="{3BD01D4E-1870-430F-B79A-D4B3EE1CC01D}" srcOrd="0" destOrd="0" presId="urn:microsoft.com/office/officeart/2005/8/layout/hierarchy3"/>
    <dgm:cxn modelId="{92A3BC9A-A0C4-4449-9CD7-2C023BE53A87}" type="presParOf" srcId="{3BD01D4E-1870-430F-B79A-D4B3EE1CC01D}" destId="{734E18D7-27FF-4A07-A424-0B1D6D780750}" srcOrd="0" destOrd="0" presId="urn:microsoft.com/office/officeart/2005/8/layout/hierarchy3"/>
    <dgm:cxn modelId="{8ADF3CD5-CCAC-4D03-A3BF-21C907DCC613}" type="presParOf" srcId="{3BD01D4E-1870-430F-B79A-D4B3EE1CC01D}" destId="{4281923F-432E-4180-A5A2-DEAA9B53AEDF}" srcOrd="1" destOrd="0" presId="urn:microsoft.com/office/officeart/2005/8/layout/hierarchy3"/>
    <dgm:cxn modelId="{618F144C-CC9D-4F6F-88C5-234F0111AB2A}" type="presParOf" srcId="{58506252-E61C-4D83-8C59-C3A856D5ABB2}" destId="{3060E402-3942-4D18-BFAE-E70D9042F92F}" srcOrd="1" destOrd="0" presId="urn:microsoft.com/office/officeart/2005/8/layout/hierarchy3"/>
    <dgm:cxn modelId="{2BAFA37A-BBD6-4814-92A4-081F8154F653}" type="presParOf" srcId="{3060E402-3942-4D18-BFAE-E70D9042F92F}" destId="{BE4A3CFD-E9D2-4CC6-BE24-E012F9744601}" srcOrd="0" destOrd="0" presId="urn:microsoft.com/office/officeart/2005/8/layout/hierarchy3"/>
    <dgm:cxn modelId="{65DA4C24-AC14-4F09-96EF-28CB32F80896}" type="presParOf" srcId="{3060E402-3942-4D18-BFAE-E70D9042F92F}" destId="{BFCDF039-0571-4546-BFF9-541088DC3074}" srcOrd="1" destOrd="0" presId="urn:microsoft.com/office/officeart/2005/8/layout/hierarchy3"/>
    <dgm:cxn modelId="{B9258B08-4BC9-400A-9579-C1D152FCD16A}" type="presParOf" srcId="{CB9B393F-CAF0-4AB7-BA91-0BC22139BB6D}" destId="{8B6F74A7-2108-46E6-A5FE-240C02547A69}" srcOrd="4" destOrd="0" presId="urn:microsoft.com/office/officeart/2005/8/layout/hierarchy3"/>
    <dgm:cxn modelId="{E9085ABF-8946-4891-8206-0E0CDA985D1C}" type="presParOf" srcId="{8B6F74A7-2108-46E6-A5FE-240C02547A69}" destId="{B5C4EE32-9239-483D-994D-25F001DA1D41}" srcOrd="0" destOrd="0" presId="urn:microsoft.com/office/officeart/2005/8/layout/hierarchy3"/>
    <dgm:cxn modelId="{B90D811E-98AC-48B7-ADB5-349E9A5F79B2}" type="presParOf" srcId="{B5C4EE32-9239-483D-994D-25F001DA1D41}" destId="{650744AA-A08B-4126-BF88-E4388752E1B6}" srcOrd="0" destOrd="0" presId="urn:microsoft.com/office/officeart/2005/8/layout/hierarchy3"/>
    <dgm:cxn modelId="{18CA9442-6F0B-4A96-885A-7DA7B7EBEA4B}" type="presParOf" srcId="{B5C4EE32-9239-483D-994D-25F001DA1D41}" destId="{BFF847CF-0C19-467B-B80B-14ED03A7391D}" srcOrd="1" destOrd="0" presId="urn:microsoft.com/office/officeart/2005/8/layout/hierarchy3"/>
    <dgm:cxn modelId="{7892F70C-2BC4-416F-B27C-50B42BB3A841}" type="presParOf" srcId="{8B6F74A7-2108-46E6-A5FE-240C02547A69}" destId="{CC44A524-C4DC-4B4C-AE3C-3E243E56A18A}" srcOrd="1" destOrd="0" presId="urn:microsoft.com/office/officeart/2005/8/layout/hierarchy3"/>
    <dgm:cxn modelId="{64D8A07A-084B-4ABD-9120-16D00183EEE0}" type="presParOf" srcId="{CC44A524-C4DC-4B4C-AE3C-3E243E56A18A}" destId="{6ED24DC3-D2B3-45DA-90E2-51CADC3EBAA2}" srcOrd="0" destOrd="0" presId="urn:microsoft.com/office/officeart/2005/8/layout/hierarchy3"/>
    <dgm:cxn modelId="{D9F8AA95-8AA4-4864-B62D-34A17CCBDB78}" type="presParOf" srcId="{CC44A524-C4DC-4B4C-AE3C-3E243E56A18A}" destId="{A2F3725B-A602-427E-956D-1930AB9C1F2E}"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5A4DC4-B5BE-489C-9AB0-6D4F02F7D565}">
      <dsp:nvSpPr>
        <dsp:cNvPr id="0" name=""/>
        <dsp:cNvSpPr/>
      </dsp:nvSpPr>
      <dsp:spPr>
        <a:xfrm>
          <a:off x="0" y="204836"/>
          <a:ext cx="1388685" cy="1049070"/>
        </a:xfrm>
        <a:prstGeom prst="roundRect">
          <a:avLst>
            <a:gd name="adj" fmla="val 10000"/>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rPr>
            <a:t>Гражданка З., жительница Санкт-Петербурга</a:t>
          </a:r>
          <a:endParaRPr lang="ru-RU" sz="1300" kern="1200" dirty="0">
            <a:solidFill>
              <a:schemeClr val="tx1"/>
            </a:solidFill>
          </a:endParaRPr>
        </a:p>
      </dsp:txBody>
      <dsp:txXfrm>
        <a:off x="0" y="204836"/>
        <a:ext cx="1388685" cy="1049070"/>
      </dsp:txXfrm>
    </dsp:sp>
    <dsp:sp modelId="{AA39F175-A25C-4B1B-92B8-10C1AB065051}">
      <dsp:nvSpPr>
        <dsp:cNvPr id="0" name=""/>
        <dsp:cNvSpPr/>
      </dsp:nvSpPr>
      <dsp:spPr>
        <a:xfrm rot="15587">
          <a:off x="1432588" y="588485"/>
          <a:ext cx="632725" cy="291335"/>
        </a:xfrm>
        <a:prstGeom prst="rightArrow">
          <a:avLst>
            <a:gd name="adj1" fmla="val 60000"/>
            <a:gd name="adj2" fmla="val 50000"/>
          </a:avLst>
        </a:prstGeom>
        <a:solidFill>
          <a:schemeClr val="bg2">
            <a:lumMod val="75000"/>
          </a:schemeClr>
        </a:solidFill>
        <a:ln w="19050">
          <a:solidFill>
            <a:schemeClr val="tx2">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5587">
        <a:off x="1432588" y="588485"/>
        <a:ext cx="632725" cy="291335"/>
      </dsp:txXfrm>
    </dsp:sp>
    <dsp:sp modelId="{A2115DD2-0BA4-4235-99F0-541A92CAB514}">
      <dsp:nvSpPr>
        <dsp:cNvPr id="0" name=""/>
        <dsp:cNvSpPr/>
      </dsp:nvSpPr>
      <dsp:spPr>
        <a:xfrm>
          <a:off x="2088230" y="160842"/>
          <a:ext cx="1855529" cy="1158111"/>
        </a:xfrm>
        <a:prstGeom prst="roundRect">
          <a:avLst>
            <a:gd name="adj" fmla="val 10000"/>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Уполномоченный по правам человека в Санкт-Петербурге</a:t>
          </a:r>
          <a:endParaRPr lang="ru-RU" sz="1400" kern="1200" dirty="0">
            <a:solidFill>
              <a:schemeClr val="tx1"/>
            </a:solidFill>
          </a:endParaRPr>
        </a:p>
      </dsp:txBody>
      <dsp:txXfrm>
        <a:off x="2088230" y="160842"/>
        <a:ext cx="1855529" cy="1158111"/>
      </dsp:txXfrm>
    </dsp:sp>
    <dsp:sp modelId="{7EC82565-C00B-4E0D-A0D4-BB0F665E9AA3}">
      <dsp:nvSpPr>
        <dsp:cNvPr id="0" name=""/>
        <dsp:cNvSpPr/>
      </dsp:nvSpPr>
      <dsp:spPr>
        <a:xfrm rot="30319">
          <a:off x="4059408" y="590796"/>
          <a:ext cx="549452" cy="321454"/>
        </a:xfrm>
        <a:prstGeom prst="rightArrow">
          <a:avLst>
            <a:gd name="adj1" fmla="val 60000"/>
            <a:gd name="adj2" fmla="val 50000"/>
          </a:avLst>
        </a:prstGeom>
        <a:solidFill>
          <a:schemeClr val="bg2">
            <a:lumMod val="75000"/>
          </a:schemeClr>
        </a:solidFill>
        <a:ln w="19050">
          <a:solidFill>
            <a:schemeClr val="bg2">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30319">
        <a:off x="4059408" y="590796"/>
        <a:ext cx="549452" cy="321454"/>
      </dsp:txXfrm>
    </dsp:sp>
    <dsp:sp modelId="{6383A115-E2F4-498A-84C3-6DA0A9974F4A}">
      <dsp:nvSpPr>
        <dsp:cNvPr id="0" name=""/>
        <dsp:cNvSpPr/>
      </dsp:nvSpPr>
      <dsp:spPr>
        <a:xfrm>
          <a:off x="4701769" y="208535"/>
          <a:ext cx="2036045" cy="1110418"/>
        </a:xfrm>
        <a:prstGeom prst="roundRect">
          <a:avLst>
            <a:gd name="adj" fmla="val 10000"/>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ru-RU" sz="1300" kern="1200"/>
        </a:p>
      </dsp:txBody>
      <dsp:txXfrm>
        <a:off x="4701769" y="208535"/>
        <a:ext cx="2036045" cy="1110418"/>
      </dsp:txXfrm>
    </dsp:sp>
    <dsp:sp modelId="{67792B44-0F04-40D8-91A9-06AB28F15FCF}">
      <dsp:nvSpPr>
        <dsp:cNvPr id="0" name=""/>
        <dsp:cNvSpPr/>
      </dsp:nvSpPr>
      <dsp:spPr>
        <a:xfrm rot="3577055">
          <a:off x="5779404" y="1856239"/>
          <a:ext cx="1293383" cy="224435"/>
        </a:xfrm>
        <a:prstGeom prst="rightArrow">
          <a:avLst>
            <a:gd name="adj1" fmla="val 60000"/>
            <a:gd name="adj2" fmla="val 50000"/>
          </a:avLst>
        </a:prstGeom>
        <a:solidFill>
          <a:schemeClr val="bg2">
            <a:lumMod val="75000"/>
          </a:schemeClr>
        </a:solidFill>
        <a:ln w="19050">
          <a:solidFill>
            <a:schemeClr val="tx2">
              <a:lumMod val="60000"/>
              <a:lumOff val="4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3577055">
        <a:off x="5779404" y="1856239"/>
        <a:ext cx="1293383" cy="224435"/>
      </dsp:txXfrm>
    </dsp:sp>
    <dsp:sp modelId="{45426CEA-2ECC-4A1F-AC20-21226B33C306}">
      <dsp:nvSpPr>
        <dsp:cNvPr id="0" name=""/>
        <dsp:cNvSpPr/>
      </dsp:nvSpPr>
      <dsp:spPr>
        <a:xfrm>
          <a:off x="6217762" y="2580125"/>
          <a:ext cx="1834542" cy="1195073"/>
        </a:xfrm>
        <a:prstGeom prst="roundRect">
          <a:avLst>
            <a:gd name="adj" fmla="val 10000"/>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Председатель правления Банка ВТБ 24 (ПАО)</a:t>
          </a:r>
        </a:p>
        <a:p>
          <a:pPr lvl="0" algn="ctr" defTabSz="622300">
            <a:lnSpc>
              <a:spcPct val="90000"/>
            </a:lnSpc>
            <a:spcBef>
              <a:spcPct val="0"/>
            </a:spcBef>
            <a:spcAft>
              <a:spcPct val="35000"/>
            </a:spcAft>
          </a:pPr>
          <a:r>
            <a:rPr lang="ru-RU" sz="1400" kern="1200" dirty="0" smtClean="0">
              <a:solidFill>
                <a:schemeClr val="tx1"/>
              </a:solidFill>
            </a:rPr>
            <a:t>(г. Москва)</a:t>
          </a:r>
          <a:endParaRPr lang="ru-RU" sz="1400" kern="1200" dirty="0">
            <a:solidFill>
              <a:schemeClr val="tx1"/>
            </a:solidFill>
          </a:endParaRPr>
        </a:p>
      </dsp:txBody>
      <dsp:txXfrm>
        <a:off x="6217762" y="2580125"/>
        <a:ext cx="1834542" cy="119507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4E32F6-0DFA-4E60-911B-F23BAF0C7DA5}">
      <dsp:nvSpPr>
        <dsp:cNvPr id="0" name=""/>
        <dsp:cNvSpPr/>
      </dsp:nvSpPr>
      <dsp:spPr>
        <a:xfrm>
          <a:off x="0" y="0"/>
          <a:ext cx="4657006" cy="4657006"/>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BEFE3-09AE-4FF7-A064-BC973113229A}">
      <dsp:nvSpPr>
        <dsp:cNvPr id="0" name=""/>
        <dsp:cNvSpPr/>
      </dsp:nvSpPr>
      <dsp:spPr>
        <a:xfrm>
          <a:off x="2328503" y="0"/>
          <a:ext cx="5901096" cy="465700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Размещено более 1000 информационных материалов на сайте Уполномоченного</a:t>
          </a:r>
          <a:endParaRPr lang="ru-RU" sz="1700" kern="1200" dirty="0"/>
        </a:p>
      </dsp:txBody>
      <dsp:txXfrm>
        <a:off x="2328503" y="0"/>
        <a:ext cx="5901096" cy="989613"/>
      </dsp:txXfrm>
    </dsp:sp>
    <dsp:sp modelId="{1FF1F8B7-2200-417B-8E49-3468DD3B6D11}">
      <dsp:nvSpPr>
        <dsp:cNvPr id="0" name=""/>
        <dsp:cNvSpPr/>
      </dsp:nvSpPr>
      <dsp:spPr>
        <a:xfrm>
          <a:off x="611232" y="989613"/>
          <a:ext cx="3434541" cy="3434541"/>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0F6D7-CF85-4DEC-9D3E-C4340EF238B6}">
      <dsp:nvSpPr>
        <dsp:cNvPr id="0" name=""/>
        <dsp:cNvSpPr/>
      </dsp:nvSpPr>
      <dsp:spPr>
        <a:xfrm>
          <a:off x="2328503" y="989613"/>
          <a:ext cx="5901096" cy="3434541"/>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Более 330 публикаций об Уполномоченном в различных средствах массовой информации</a:t>
          </a:r>
          <a:endParaRPr lang="ru-RU" sz="1700" kern="1200" dirty="0"/>
        </a:p>
      </dsp:txBody>
      <dsp:txXfrm>
        <a:off x="2328503" y="989613"/>
        <a:ext cx="5901096" cy="989613"/>
      </dsp:txXfrm>
    </dsp:sp>
    <dsp:sp modelId="{ED161CBA-D514-43AC-A86A-95AD9116B114}">
      <dsp:nvSpPr>
        <dsp:cNvPr id="0" name=""/>
        <dsp:cNvSpPr/>
      </dsp:nvSpPr>
      <dsp:spPr>
        <a:xfrm>
          <a:off x="1222464" y="1979227"/>
          <a:ext cx="2212077" cy="2212077"/>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48D96-2F26-40CF-B619-E7C6B34DD999}">
      <dsp:nvSpPr>
        <dsp:cNvPr id="0" name=""/>
        <dsp:cNvSpPr/>
      </dsp:nvSpPr>
      <dsp:spPr>
        <a:xfrm>
          <a:off x="2328503" y="1979227"/>
          <a:ext cx="5901096" cy="2212077"/>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smtClean="0"/>
            <a:t>Выступления на телевидении и радио </a:t>
          </a:r>
          <a:endParaRPr lang="ru-RU" sz="1700" kern="1200"/>
        </a:p>
      </dsp:txBody>
      <dsp:txXfrm>
        <a:off x="2328503" y="1979227"/>
        <a:ext cx="5901096" cy="989613"/>
      </dsp:txXfrm>
    </dsp:sp>
    <dsp:sp modelId="{2D775570-1025-432B-8213-A2ADAE8FE528}">
      <dsp:nvSpPr>
        <dsp:cNvPr id="0" name=""/>
        <dsp:cNvSpPr/>
      </dsp:nvSpPr>
      <dsp:spPr>
        <a:xfrm>
          <a:off x="1833696" y="2968841"/>
          <a:ext cx="989613" cy="989613"/>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CF4C3-A7F2-4B4C-8127-F9B829E45E77}">
      <dsp:nvSpPr>
        <dsp:cNvPr id="0" name=""/>
        <dsp:cNvSpPr/>
      </dsp:nvSpPr>
      <dsp:spPr>
        <a:xfrm>
          <a:off x="2328503" y="2968841"/>
          <a:ext cx="5901096" cy="989613"/>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solidFill>
                <a:srgbClr val="FF0000"/>
              </a:solidFill>
            </a:rPr>
            <a:t>Впервые</a:t>
          </a:r>
          <a:r>
            <a:rPr lang="ru-RU" sz="1700" kern="1200" dirty="0" smtClean="0"/>
            <a:t> Уполномоченный приняла участие в программе «</a:t>
          </a:r>
          <a:r>
            <a:rPr lang="ru-RU" sz="1700" kern="1200" dirty="0" err="1" smtClean="0"/>
            <a:t>ОТРажение</a:t>
          </a:r>
          <a:r>
            <a:rPr lang="ru-RU" sz="1700" kern="1200" dirty="0" smtClean="0"/>
            <a:t>» (рубрика «Права человека») на телеканале «Общественное телевидение России» </a:t>
          </a:r>
          <a:endParaRPr lang="ru-RU" sz="1700" kern="1200" dirty="0"/>
        </a:p>
      </dsp:txBody>
      <dsp:txXfrm>
        <a:off x="2328503" y="2968841"/>
        <a:ext cx="5901096" cy="98961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7898C-727F-4E3B-8612-B7A02EFF7081}">
      <dsp:nvSpPr>
        <dsp:cNvPr id="0" name=""/>
        <dsp:cNvSpPr/>
      </dsp:nvSpPr>
      <dsp:spPr>
        <a:xfrm>
          <a:off x="27452" y="0"/>
          <a:ext cx="3915879" cy="3915879"/>
        </a:xfrm>
        <a:prstGeom prst="diamond">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91FF7AC-4279-4A14-9F29-CF56AB954739}">
      <dsp:nvSpPr>
        <dsp:cNvPr id="0" name=""/>
        <dsp:cNvSpPr/>
      </dsp:nvSpPr>
      <dsp:spPr>
        <a:xfrm>
          <a:off x="399460" y="372008"/>
          <a:ext cx="1527193" cy="1527193"/>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Личные приемы, онлайн-консультации посредством постоянной рубрики на сайте </a:t>
          </a:r>
          <a:r>
            <a:rPr lang="en-US" sz="1100" kern="1200" dirty="0" smtClean="0"/>
            <a:t>www.arhlib.ru</a:t>
          </a:r>
          <a:endParaRPr lang="ru-RU" sz="1100" kern="1200" dirty="0"/>
        </a:p>
      </dsp:txBody>
      <dsp:txXfrm>
        <a:off x="399460" y="372008"/>
        <a:ext cx="1527193" cy="1527193"/>
      </dsp:txXfrm>
    </dsp:sp>
    <dsp:sp modelId="{E66ABCF3-3798-40CC-B713-CC92CE9FA740}">
      <dsp:nvSpPr>
        <dsp:cNvPr id="0" name=""/>
        <dsp:cNvSpPr/>
      </dsp:nvSpPr>
      <dsp:spPr>
        <a:xfrm>
          <a:off x="2044130" y="372008"/>
          <a:ext cx="1527193" cy="1527193"/>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Выездные приемы</a:t>
          </a:r>
          <a:endParaRPr lang="ru-RU" sz="1100" kern="1200" dirty="0"/>
        </a:p>
      </dsp:txBody>
      <dsp:txXfrm>
        <a:off x="2044130" y="372008"/>
        <a:ext cx="1527193" cy="1527193"/>
      </dsp:txXfrm>
    </dsp:sp>
    <dsp:sp modelId="{CE8DA652-A233-45CE-BC52-171C714C8E94}">
      <dsp:nvSpPr>
        <dsp:cNvPr id="0" name=""/>
        <dsp:cNvSpPr/>
      </dsp:nvSpPr>
      <dsp:spPr>
        <a:xfrm>
          <a:off x="399460" y="2016678"/>
          <a:ext cx="1527193" cy="1527193"/>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Совместные приемы Уполномоченного и руководителей органов власти, общественных объединений</a:t>
          </a:r>
          <a:endParaRPr lang="ru-RU" sz="1100" kern="1200" dirty="0"/>
        </a:p>
      </dsp:txBody>
      <dsp:txXfrm>
        <a:off x="399460" y="2016678"/>
        <a:ext cx="1527193" cy="1527193"/>
      </dsp:txXfrm>
    </dsp:sp>
    <dsp:sp modelId="{E9693480-13F7-4DE0-9D91-B901A9B80EB5}">
      <dsp:nvSpPr>
        <dsp:cNvPr id="0" name=""/>
        <dsp:cNvSpPr/>
      </dsp:nvSpPr>
      <dsp:spPr>
        <a:xfrm>
          <a:off x="2044130" y="2016678"/>
          <a:ext cx="1527193" cy="1527193"/>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Личные приемы в рамках проекта «День правовой помощи»</a:t>
          </a:r>
          <a:endParaRPr lang="ru-RU" sz="1100" kern="1200" dirty="0"/>
        </a:p>
      </dsp:txBody>
      <dsp:txXfrm>
        <a:off x="2044130" y="2016678"/>
        <a:ext cx="1527193" cy="152719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D9AEE7-3D23-4A1D-91CA-97B8073AA840}">
      <dsp:nvSpPr>
        <dsp:cNvPr id="0" name=""/>
        <dsp:cNvSpPr/>
      </dsp:nvSpPr>
      <dsp:spPr>
        <a:xfrm>
          <a:off x="0" y="43436"/>
          <a:ext cx="8229599" cy="748800"/>
        </a:xfrm>
        <a:prstGeom prst="roundRect">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baseline="0" dirty="0" smtClean="0">
              <a:solidFill>
                <a:schemeClr val="bg1"/>
              </a:solidFill>
            </a:rPr>
            <a:t>Впервые</a:t>
          </a:r>
          <a:r>
            <a:rPr lang="ru-RU" sz="2000" kern="1200" dirty="0" smtClean="0"/>
            <a:t> был проведен прием в Соловецком филиале </a:t>
          </a:r>
          <a:r>
            <a:rPr lang="ru-RU" sz="2000" kern="1200" dirty="0" err="1" smtClean="0"/>
            <a:t>межпоселенческой</a:t>
          </a:r>
          <a:r>
            <a:rPr lang="ru-RU" sz="2000" kern="1200" dirty="0" smtClean="0"/>
            <a:t> Центральной библиотеки Приморского района</a:t>
          </a:r>
          <a:endParaRPr lang="ru-RU" sz="2000" kern="1200" dirty="0"/>
        </a:p>
      </dsp:txBody>
      <dsp:txXfrm>
        <a:off x="0" y="43436"/>
        <a:ext cx="8229599" cy="7488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1D102D-B0DF-4446-AE37-5DB91B2923E2}">
      <dsp:nvSpPr>
        <dsp:cNvPr id="0" name=""/>
        <dsp:cNvSpPr/>
      </dsp:nvSpPr>
      <dsp:spPr>
        <a:xfrm rot="5400000">
          <a:off x="2356265" y="-812011"/>
          <a:ext cx="2516340" cy="414232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a:latin typeface="+mn-lt"/>
            </a:rPr>
            <a:t>«Мера пресечения – заключение под стражу»</a:t>
          </a:r>
        </a:p>
        <a:p>
          <a:pPr marL="57150" lvl="1" indent="-57150" algn="l" defTabSz="444500">
            <a:lnSpc>
              <a:spcPct val="90000"/>
            </a:lnSpc>
            <a:spcBef>
              <a:spcPct val="0"/>
            </a:spcBef>
            <a:spcAft>
              <a:spcPct val="15000"/>
            </a:spcAft>
            <a:buChar char="••"/>
          </a:pPr>
          <a:r>
            <a:rPr lang="ru-RU" sz="1000" kern="1200" dirty="0" smtClean="0"/>
            <a:t>«Права человека при содержании в изоляторе временного содержания органов внутренних дел»</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a:latin typeface="+mn-lt"/>
            </a:rPr>
            <a:t>«Выборы: информация избирателю»</a:t>
          </a:r>
        </a:p>
        <a:p>
          <a:pPr marL="57150" lvl="1" indent="-57150" algn="l" defTabSz="444500">
            <a:lnSpc>
              <a:spcPct val="90000"/>
            </a:lnSpc>
            <a:spcBef>
              <a:spcPct val="0"/>
            </a:spcBef>
            <a:spcAft>
              <a:spcPct val="15000"/>
            </a:spcAft>
            <a:buChar char="••"/>
          </a:pPr>
          <a:r>
            <a:rPr lang="ru-RU" sz="1000" kern="1200" dirty="0">
              <a:latin typeface="+mn-lt"/>
            </a:rPr>
            <a:t>«Права полиции и права гражданина»</a:t>
          </a:r>
        </a:p>
        <a:p>
          <a:pPr marL="57150" lvl="1" indent="-57150" algn="l" defTabSz="444500">
            <a:lnSpc>
              <a:spcPct val="90000"/>
            </a:lnSpc>
            <a:spcBef>
              <a:spcPct val="0"/>
            </a:spcBef>
            <a:spcAft>
              <a:spcPct val="15000"/>
            </a:spcAft>
            <a:buChar char="••"/>
          </a:pPr>
          <a:r>
            <a:rPr lang="ru-RU" sz="1000" kern="1200" dirty="0"/>
            <a:t>«В помощь собственникам жилья»</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smtClean="0"/>
            <a:t>«Вы спрашивали - мы отвечаем: Уборка тротуаров, дворов и придомовых территорий»</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smtClean="0"/>
            <a:t>«Права человека в домах-интернатах для престарелых и инвалидов»</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smtClean="0"/>
            <a:t>«Публичные мероприятия: организация, проведение и участие»</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smtClean="0"/>
            <a:t>«Вы спрашивали – мы отвечаем: «Вопросы, которые наиболее часто задают граждане на приемах»</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smtClean="0">
              <a:latin typeface="+mn-lt"/>
            </a:rPr>
            <a:t>«Вы спрашивали - мы отвечаем: Если вас беспокоят соседи» и др.</a:t>
          </a:r>
          <a:endParaRPr lang="ru-RU" sz="1000" kern="1200" dirty="0">
            <a:latin typeface="+mn-lt"/>
          </a:endParaRPr>
        </a:p>
        <a:p>
          <a:pPr marL="57150" lvl="1" indent="-57150" algn="l" defTabSz="444500">
            <a:lnSpc>
              <a:spcPct val="90000"/>
            </a:lnSpc>
            <a:spcBef>
              <a:spcPct val="0"/>
            </a:spcBef>
            <a:spcAft>
              <a:spcPct val="15000"/>
            </a:spcAft>
            <a:buChar char="••"/>
          </a:pPr>
          <a:endParaRPr lang="ru-RU" sz="1000" kern="1200" dirty="0">
            <a:latin typeface="+mn-lt"/>
          </a:endParaRPr>
        </a:p>
        <a:p>
          <a:pPr marL="57150" lvl="1" indent="-57150" algn="l" defTabSz="444500">
            <a:lnSpc>
              <a:spcPct val="90000"/>
            </a:lnSpc>
            <a:spcBef>
              <a:spcPct val="0"/>
            </a:spcBef>
            <a:spcAft>
              <a:spcPct val="15000"/>
            </a:spcAft>
            <a:buChar char="••"/>
          </a:pPr>
          <a:endParaRPr lang="ru-RU" sz="1000" kern="1200" dirty="0">
            <a:latin typeface="+mn-lt"/>
          </a:endParaRPr>
        </a:p>
      </dsp:txBody>
      <dsp:txXfrm rot="5400000">
        <a:off x="2356265" y="-812011"/>
        <a:ext cx="2516340" cy="4142328"/>
      </dsp:txXfrm>
    </dsp:sp>
    <dsp:sp modelId="{A4CBB747-50DB-47B1-9CA4-AA1D1DD1A3CA}">
      <dsp:nvSpPr>
        <dsp:cNvPr id="0" name=""/>
        <dsp:cNvSpPr/>
      </dsp:nvSpPr>
      <dsp:spPr>
        <a:xfrm>
          <a:off x="0" y="372484"/>
          <a:ext cx="1482722" cy="17740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smtClean="0">
              <a:latin typeface="+mn-lt"/>
            </a:rPr>
            <a:t>Брошюры</a:t>
          </a:r>
          <a:endParaRPr lang="ru-RU" sz="1700" b="1" kern="1200" dirty="0">
            <a:latin typeface="+mn-lt"/>
          </a:endParaRPr>
        </a:p>
      </dsp:txBody>
      <dsp:txXfrm>
        <a:off x="0" y="372484"/>
        <a:ext cx="1482722" cy="1774035"/>
      </dsp:txXfrm>
    </dsp:sp>
    <dsp:sp modelId="{3D8C33E6-8C1B-41F3-86CF-338AA133867B}">
      <dsp:nvSpPr>
        <dsp:cNvPr id="0" name=""/>
        <dsp:cNvSpPr/>
      </dsp:nvSpPr>
      <dsp:spPr>
        <a:xfrm rot="5400000">
          <a:off x="2541353" y="1631114"/>
          <a:ext cx="2065979" cy="416855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ru-RU" sz="1000" kern="1200">
              <a:latin typeface="+mn-lt"/>
            </a:rPr>
            <a:t>«Защита прав потребителей»</a:t>
          </a:r>
        </a:p>
        <a:p>
          <a:pPr marL="57150" lvl="1" indent="-57150" algn="l" defTabSz="444500">
            <a:lnSpc>
              <a:spcPct val="90000"/>
            </a:lnSpc>
            <a:spcBef>
              <a:spcPct val="0"/>
            </a:spcBef>
            <a:spcAft>
              <a:spcPct val="15000"/>
            </a:spcAft>
            <a:buChar char="••"/>
          </a:pPr>
          <a:r>
            <a:rPr lang="ru-RU" sz="1000" kern="1200">
              <a:latin typeface="+mn-lt"/>
            </a:rPr>
            <a:t>«Публичные мероприятия: организация, проведение и участие»</a:t>
          </a:r>
        </a:p>
        <a:p>
          <a:pPr marL="57150" lvl="1" indent="-57150" algn="l" defTabSz="444500">
            <a:lnSpc>
              <a:spcPct val="90000"/>
            </a:lnSpc>
            <a:spcBef>
              <a:spcPct val="0"/>
            </a:spcBef>
            <a:spcAft>
              <a:spcPct val="15000"/>
            </a:spcAft>
            <a:buChar char="••"/>
          </a:pPr>
          <a:r>
            <a:rPr lang="ru-RU" sz="1000" kern="1200" dirty="0">
              <a:latin typeface="+mn-lt"/>
            </a:rPr>
            <a:t>«Как защитить себя от незаконных действий коллекторов»</a:t>
          </a:r>
        </a:p>
        <a:p>
          <a:pPr marL="57150" lvl="1" indent="-57150" algn="l" defTabSz="444500">
            <a:lnSpc>
              <a:spcPct val="90000"/>
            </a:lnSpc>
            <a:spcBef>
              <a:spcPct val="0"/>
            </a:spcBef>
            <a:spcAft>
              <a:spcPct val="15000"/>
            </a:spcAft>
            <a:buChar char="••"/>
          </a:pPr>
          <a:r>
            <a:rPr lang="ru-RU" sz="1000" kern="1200" dirty="0"/>
            <a:t>«Сокращение численности или штата: права работника»</a:t>
          </a:r>
          <a:endParaRPr lang="ru-RU" sz="1000" kern="1200" dirty="0">
            <a:latin typeface="+mn-lt"/>
          </a:endParaRPr>
        </a:p>
        <a:p>
          <a:pPr marL="57150" lvl="1" indent="-57150" algn="l" defTabSz="444500">
            <a:lnSpc>
              <a:spcPct val="90000"/>
            </a:lnSpc>
            <a:spcBef>
              <a:spcPct val="0"/>
            </a:spcBef>
            <a:spcAft>
              <a:spcPct val="15000"/>
            </a:spcAft>
            <a:buChar char="••"/>
          </a:pPr>
          <a:r>
            <a:rPr lang="ru-RU" sz="1000" kern="1200" dirty="0" smtClean="0"/>
            <a:t>«Это должен знать каждый: основные конституционные права в Российской Федерации» и др.</a:t>
          </a:r>
          <a:endParaRPr lang="ru-RU" sz="1000" kern="1200" dirty="0">
            <a:latin typeface="+mn-lt"/>
          </a:endParaRPr>
        </a:p>
      </dsp:txBody>
      <dsp:txXfrm rot="5400000">
        <a:off x="2541353" y="1631114"/>
        <a:ext cx="2065979" cy="4168554"/>
      </dsp:txXfrm>
    </dsp:sp>
    <dsp:sp modelId="{C35D1188-78D0-46ED-8117-73872A88ADCF}">
      <dsp:nvSpPr>
        <dsp:cNvPr id="0" name=""/>
        <dsp:cNvSpPr/>
      </dsp:nvSpPr>
      <dsp:spPr>
        <a:xfrm>
          <a:off x="0" y="2869088"/>
          <a:ext cx="1490098" cy="164837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ru-RU" sz="1700" b="1" kern="1200" dirty="0">
              <a:latin typeface="+mn-lt"/>
            </a:rPr>
            <a:t>Буклеты</a:t>
          </a:r>
        </a:p>
      </dsp:txBody>
      <dsp:txXfrm>
        <a:off x="0" y="2869088"/>
        <a:ext cx="1490098" cy="164837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D15732-2625-461A-B2CA-E38D1916D136}">
      <dsp:nvSpPr>
        <dsp:cNvPr id="0" name=""/>
        <dsp:cNvSpPr/>
      </dsp:nvSpPr>
      <dsp:spPr>
        <a:xfrm>
          <a:off x="428883" y="3463"/>
          <a:ext cx="3246688" cy="16233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u-RU" sz="1700" kern="1200" dirty="0" smtClean="0"/>
            <a:t>В целях привлечения внимания к систематическим проблемам соблюдения прав человека в 2016 году подготовлены специальные доклады:</a:t>
          </a:r>
          <a:endParaRPr lang="ru-RU" sz="1700" kern="1200" dirty="0"/>
        </a:p>
      </dsp:txBody>
      <dsp:txXfrm>
        <a:off x="428883" y="3463"/>
        <a:ext cx="3246688" cy="1623344"/>
      </dsp:txXfrm>
    </dsp:sp>
    <dsp:sp modelId="{80FD6118-BF43-413C-B65F-749F4877F9FD}">
      <dsp:nvSpPr>
        <dsp:cNvPr id="0" name=""/>
        <dsp:cNvSpPr/>
      </dsp:nvSpPr>
      <dsp:spPr>
        <a:xfrm>
          <a:off x="753552" y="1626807"/>
          <a:ext cx="324668" cy="1217508"/>
        </a:xfrm>
        <a:custGeom>
          <a:avLst/>
          <a:gdLst/>
          <a:ahLst/>
          <a:cxnLst/>
          <a:rect l="0" t="0" r="0" b="0"/>
          <a:pathLst>
            <a:path>
              <a:moveTo>
                <a:pt x="0" y="0"/>
              </a:moveTo>
              <a:lnTo>
                <a:pt x="0" y="1217508"/>
              </a:lnTo>
              <a:lnTo>
                <a:pt x="324668" y="121750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DFACE-DE33-4566-AE56-C88AEB9AEB6C}">
      <dsp:nvSpPr>
        <dsp:cNvPr id="0" name=""/>
        <dsp:cNvSpPr/>
      </dsp:nvSpPr>
      <dsp:spPr>
        <a:xfrm>
          <a:off x="1078221" y="2032643"/>
          <a:ext cx="2597351" cy="1623344"/>
        </a:xfrm>
        <a:prstGeom prst="roundRect">
          <a:avLst>
            <a:gd name="adj" fmla="val 10000"/>
          </a:avLst>
        </a:prstGeom>
        <a:gradFill rotWithShape="1">
          <a:gsLst>
            <a:gs pos="0">
              <a:schemeClr val="accent1">
                <a:tint val="43000"/>
                <a:satMod val="165000"/>
              </a:schemeClr>
            </a:gs>
            <a:gs pos="55000">
              <a:schemeClr val="accent1">
                <a:tint val="83000"/>
                <a:satMod val="155000"/>
              </a:schemeClr>
            </a:gs>
            <a:gs pos="100000">
              <a:schemeClr val="accent1">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satMod val="115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bg1"/>
              </a:solidFill>
            </a:rPr>
            <a:t>«Вопросы законности, правопорядка, уголовного судопроизводства и исполнения наказаний в деятельности Уполномоченного по правам человека в Архангельской области»</a:t>
          </a:r>
          <a:endParaRPr lang="ru-RU" sz="1400" b="0" kern="1200" dirty="0">
            <a:solidFill>
              <a:schemeClr val="bg1"/>
            </a:solidFill>
          </a:endParaRPr>
        </a:p>
      </dsp:txBody>
      <dsp:txXfrm>
        <a:off x="1078221" y="2032643"/>
        <a:ext cx="2597351" cy="1623344"/>
      </dsp:txXfrm>
    </dsp:sp>
    <dsp:sp modelId="{36628221-7727-446C-873C-995BFA357EF6}">
      <dsp:nvSpPr>
        <dsp:cNvPr id="0" name=""/>
        <dsp:cNvSpPr/>
      </dsp:nvSpPr>
      <dsp:spPr>
        <a:xfrm>
          <a:off x="753552" y="1626807"/>
          <a:ext cx="324668" cy="3246688"/>
        </a:xfrm>
        <a:custGeom>
          <a:avLst/>
          <a:gdLst/>
          <a:ahLst/>
          <a:cxnLst/>
          <a:rect l="0" t="0" r="0" b="0"/>
          <a:pathLst>
            <a:path>
              <a:moveTo>
                <a:pt x="0" y="0"/>
              </a:moveTo>
              <a:lnTo>
                <a:pt x="0" y="3246688"/>
              </a:lnTo>
              <a:lnTo>
                <a:pt x="324668" y="32466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F8D22-98DB-4E89-A802-6EC17A47B092}">
      <dsp:nvSpPr>
        <dsp:cNvPr id="0" name=""/>
        <dsp:cNvSpPr/>
      </dsp:nvSpPr>
      <dsp:spPr>
        <a:xfrm>
          <a:off x="1078221" y="4061824"/>
          <a:ext cx="2597351" cy="1623344"/>
        </a:xfrm>
        <a:prstGeom prst="roundRect">
          <a:avLst>
            <a:gd name="adj" fmla="val 10000"/>
          </a:avLst>
        </a:prstGeom>
        <a:gradFill rotWithShape="1">
          <a:gsLst>
            <a:gs pos="0">
              <a:schemeClr val="accent1">
                <a:tint val="43000"/>
                <a:satMod val="165000"/>
              </a:schemeClr>
            </a:gs>
            <a:gs pos="55000">
              <a:schemeClr val="accent1">
                <a:tint val="83000"/>
                <a:satMod val="155000"/>
              </a:schemeClr>
            </a:gs>
            <a:gs pos="100000">
              <a:schemeClr val="accent1">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satMod val="115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0" kern="1200" dirty="0" smtClean="0">
              <a:solidFill>
                <a:schemeClr val="bg1"/>
              </a:solidFill>
            </a:rPr>
            <a:t>«Права женщин как неотъемлемая составляющая прав человека. Проблема распространения насилия в отношении женщин»</a:t>
          </a:r>
          <a:endParaRPr lang="ru-RU" sz="1400" b="0" kern="1200" dirty="0">
            <a:solidFill>
              <a:schemeClr val="bg1"/>
            </a:solidFill>
          </a:endParaRPr>
        </a:p>
      </dsp:txBody>
      <dsp:txXfrm>
        <a:off x="1078221" y="4061824"/>
        <a:ext cx="2597351" cy="162334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AF382C-E83B-468F-8FBE-846E85CCCDA6}">
      <dsp:nvSpPr>
        <dsp:cNvPr id="0" name=""/>
        <dsp:cNvSpPr/>
      </dsp:nvSpPr>
      <dsp:spPr>
        <a:xfrm>
          <a:off x="0" y="38915"/>
          <a:ext cx="8229599" cy="596700"/>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 разработка и распространение информационных материалов о правах человека;</a:t>
          </a:r>
          <a:endParaRPr lang="ru-RU" sz="1600" kern="1200" dirty="0">
            <a:solidFill>
              <a:schemeClr val="tx1"/>
            </a:solidFill>
          </a:endParaRPr>
        </a:p>
      </dsp:txBody>
      <dsp:txXfrm>
        <a:off x="0" y="38915"/>
        <a:ext cx="8229599" cy="596700"/>
      </dsp:txXfrm>
    </dsp:sp>
    <dsp:sp modelId="{6AC5BDD6-249E-4AFE-A6D2-DB10C03D79A9}">
      <dsp:nvSpPr>
        <dsp:cNvPr id="0" name=""/>
        <dsp:cNvSpPr/>
      </dsp:nvSpPr>
      <dsp:spPr>
        <a:xfrm>
          <a:off x="0" y="681695"/>
          <a:ext cx="8229599" cy="596700"/>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 содействие библиотекам области в организации тематических стендов, посвященных правам человека;</a:t>
          </a:r>
          <a:endParaRPr lang="ru-RU" sz="1600" kern="1200" dirty="0">
            <a:solidFill>
              <a:schemeClr val="tx1"/>
            </a:solidFill>
          </a:endParaRPr>
        </a:p>
      </dsp:txBody>
      <dsp:txXfrm>
        <a:off x="0" y="681695"/>
        <a:ext cx="8229599" cy="596700"/>
      </dsp:txXfrm>
    </dsp:sp>
    <dsp:sp modelId="{4DDADCEA-6FBB-442B-91B5-B1693F6311E0}">
      <dsp:nvSpPr>
        <dsp:cNvPr id="0" name=""/>
        <dsp:cNvSpPr/>
      </dsp:nvSpPr>
      <dsp:spPr>
        <a:xfrm>
          <a:off x="0" y="1324475"/>
          <a:ext cx="8229599" cy="596700"/>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 открытый (без предварительной записи) прием Уполномоченного и сотрудников аппарата;</a:t>
          </a:r>
          <a:endParaRPr lang="ru-RU" sz="1600" kern="1200" dirty="0">
            <a:solidFill>
              <a:schemeClr val="tx1"/>
            </a:solidFill>
          </a:endParaRPr>
        </a:p>
      </dsp:txBody>
      <dsp:txXfrm>
        <a:off x="0" y="1324475"/>
        <a:ext cx="8229599" cy="596700"/>
      </dsp:txXfrm>
    </dsp:sp>
    <dsp:sp modelId="{799F0094-E0EE-403B-8F88-E5483BF958A5}">
      <dsp:nvSpPr>
        <dsp:cNvPr id="0" name=""/>
        <dsp:cNvSpPr/>
      </dsp:nvSpPr>
      <dsp:spPr>
        <a:xfrm>
          <a:off x="0" y="1967256"/>
          <a:ext cx="8229599" cy="596700"/>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 прием в рамках Общероссийского дня приема граждан; </a:t>
          </a:r>
          <a:endParaRPr lang="ru-RU" sz="1600" kern="1200" dirty="0">
            <a:solidFill>
              <a:schemeClr val="tx1"/>
            </a:solidFill>
          </a:endParaRPr>
        </a:p>
      </dsp:txBody>
      <dsp:txXfrm>
        <a:off x="0" y="1967256"/>
        <a:ext cx="8229599" cy="596700"/>
      </dsp:txXfrm>
    </dsp:sp>
    <dsp:sp modelId="{9097A9DD-06E8-4F37-931C-614C8ED9085B}">
      <dsp:nvSpPr>
        <dsp:cNvPr id="0" name=""/>
        <dsp:cNvSpPr/>
      </dsp:nvSpPr>
      <dsp:spPr>
        <a:xfrm>
          <a:off x="0" y="2610036"/>
          <a:ext cx="8229599" cy="596700"/>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 «горячая» телефонная линия «Вопрос Уполномоченному»;</a:t>
          </a:r>
          <a:endParaRPr lang="ru-RU" sz="1600" kern="1200" dirty="0">
            <a:solidFill>
              <a:schemeClr val="tx1"/>
            </a:solidFill>
          </a:endParaRPr>
        </a:p>
      </dsp:txBody>
      <dsp:txXfrm>
        <a:off x="0" y="2610036"/>
        <a:ext cx="8229599" cy="596700"/>
      </dsp:txXfrm>
    </dsp:sp>
    <dsp:sp modelId="{0C95A872-C4F5-441E-8D4D-3D735D5E6AA7}">
      <dsp:nvSpPr>
        <dsp:cNvPr id="0" name=""/>
        <dsp:cNvSpPr/>
      </dsp:nvSpPr>
      <dsp:spPr>
        <a:xfrm>
          <a:off x="0" y="3252816"/>
          <a:ext cx="8229599" cy="596700"/>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rPr>
            <a:t>- выездные приемы граждан</a:t>
          </a:r>
          <a:endParaRPr lang="ru-RU" sz="1600" kern="1200" dirty="0">
            <a:solidFill>
              <a:schemeClr val="tx1"/>
            </a:solidFill>
          </a:endParaRPr>
        </a:p>
      </dsp:txBody>
      <dsp:txXfrm>
        <a:off x="0" y="3252816"/>
        <a:ext cx="8229599" cy="59670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650147-CC32-4788-B010-E594A36F03A6}">
      <dsp:nvSpPr>
        <dsp:cNvPr id="0" name=""/>
        <dsp:cNvSpPr/>
      </dsp:nvSpPr>
      <dsp:spPr>
        <a:xfrm rot="5400000">
          <a:off x="4877401" y="-2590919"/>
          <a:ext cx="758298" cy="594357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доступность медицинской помощи</a:t>
          </a:r>
        </a:p>
        <a:p>
          <a:pPr marL="114300" lvl="1" indent="-114300" algn="l" defTabSz="533400">
            <a:lnSpc>
              <a:spcPct val="90000"/>
            </a:lnSpc>
            <a:spcBef>
              <a:spcPct val="0"/>
            </a:spcBef>
            <a:spcAft>
              <a:spcPct val="15000"/>
            </a:spcAft>
            <a:buChar char="••"/>
          </a:pPr>
          <a:r>
            <a:rPr lang="ru-RU" sz="1200" kern="1200" dirty="0"/>
            <a:t>переход  </a:t>
          </a:r>
          <a:r>
            <a:rPr lang="ru-RU" sz="1200" kern="1200" dirty="0" smtClean="0"/>
            <a:t>поликлиник </a:t>
          </a:r>
          <a:r>
            <a:rPr lang="ru-RU" sz="1200" kern="1200" dirty="0"/>
            <a:t>на шести- и семидневный режим работы</a:t>
          </a:r>
        </a:p>
      </dsp:txBody>
      <dsp:txXfrm rot="5400000">
        <a:off x="4877401" y="-2590919"/>
        <a:ext cx="758298" cy="5943571"/>
      </dsp:txXfrm>
    </dsp:sp>
    <dsp:sp modelId="{BF8943D0-49B7-4483-939F-E08F696A946D}">
      <dsp:nvSpPr>
        <dsp:cNvPr id="0" name=""/>
        <dsp:cNvSpPr/>
      </dsp:nvSpPr>
      <dsp:spPr>
        <a:xfrm>
          <a:off x="1263" y="57159"/>
          <a:ext cx="2283501" cy="647412"/>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a:t>Соблюдение прав на охрану здоровья и медицинскую помощь</a:t>
          </a:r>
        </a:p>
      </dsp:txBody>
      <dsp:txXfrm>
        <a:off x="1263" y="57159"/>
        <a:ext cx="2283501" cy="647412"/>
      </dsp:txXfrm>
    </dsp:sp>
    <dsp:sp modelId="{CCB59D1E-FC9B-4AC1-A0E9-695313E55762}">
      <dsp:nvSpPr>
        <dsp:cNvPr id="0" name=""/>
        <dsp:cNvSpPr/>
      </dsp:nvSpPr>
      <dsp:spPr>
        <a:xfrm rot="5400000">
          <a:off x="4877401" y="-1793452"/>
          <a:ext cx="758298" cy="594357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избирательные права</a:t>
          </a:r>
        </a:p>
        <a:p>
          <a:pPr marL="114300" lvl="1" indent="-114300" algn="l" defTabSz="533400">
            <a:lnSpc>
              <a:spcPct val="90000"/>
            </a:lnSpc>
            <a:spcBef>
              <a:spcPct val="0"/>
            </a:spcBef>
            <a:spcAft>
              <a:spcPct val="15000"/>
            </a:spcAft>
            <a:buChar char="••"/>
          </a:pPr>
          <a:r>
            <a:rPr lang="ru-RU" sz="1200" kern="1200" dirty="0"/>
            <a:t>проводимые и планируемые к проведению публичные мероприятия</a:t>
          </a:r>
        </a:p>
      </dsp:txBody>
      <dsp:txXfrm rot="5400000">
        <a:off x="4877401" y="-1793452"/>
        <a:ext cx="758298" cy="5943571"/>
      </dsp:txXfrm>
    </dsp:sp>
    <dsp:sp modelId="{7CB12537-2EF6-4A50-9E83-2DA36BB3643D}">
      <dsp:nvSpPr>
        <dsp:cNvPr id="0" name=""/>
        <dsp:cNvSpPr/>
      </dsp:nvSpPr>
      <dsp:spPr>
        <a:xfrm>
          <a:off x="1263" y="854626"/>
          <a:ext cx="2283501" cy="647412"/>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a:t>Соблюдение  политических прав</a:t>
          </a:r>
        </a:p>
      </dsp:txBody>
      <dsp:txXfrm>
        <a:off x="1263" y="854626"/>
        <a:ext cx="2283501" cy="647412"/>
      </dsp:txXfrm>
    </dsp:sp>
    <dsp:sp modelId="{DF3B5778-3E23-4FF8-84BE-85ABDF1C3307}">
      <dsp:nvSpPr>
        <dsp:cNvPr id="0" name=""/>
        <dsp:cNvSpPr/>
      </dsp:nvSpPr>
      <dsp:spPr>
        <a:xfrm rot="5400000">
          <a:off x="4877401" y="-995986"/>
          <a:ext cx="758298" cy="594357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благоустройство </a:t>
          </a:r>
          <a:r>
            <a:rPr lang="ru-RU" sz="1200" kern="1200" dirty="0" smtClean="0"/>
            <a:t>населенных </a:t>
          </a:r>
          <a:r>
            <a:rPr lang="ru-RU" sz="1200" kern="1200" dirty="0"/>
            <a:t>пунктов</a:t>
          </a:r>
        </a:p>
        <a:p>
          <a:pPr marL="114300" lvl="1" indent="-114300" algn="l" defTabSz="533400">
            <a:lnSpc>
              <a:spcPct val="90000"/>
            </a:lnSpc>
            <a:spcBef>
              <a:spcPct val="0"/>
            </a:spcBef>
            <a:spcAft>
              <a:spcPct val="15000"/>
            </a:spcAft>
            <a:buChar char="••"/>
          </a:pPr>
          <a:r>
            <a:rPr lang="ru-RU" sz="1200" kern="1200" dirty="0"/>
            <a:t>транспортная доступность территорий</a:t>
          </a:r>
        </a:p>
      </dsp:txBody>
      <dsp:txXfrm rot="5400000">
        <a:off x="4877401" y="-995986"/>
        <a:ext cx="758298" cy="5943571"/>
      </dsp:txXfrm>
    </dsp:sp>
    <dsp:sp modelId="{C1ADFFEF-A1C0-4C04-8F04-E2E267C9182D}">
      <dsp:nvSpPr>
        <dsp:cNvPr id="0" name=""/>
        <dsp:cNvSpPr/>
      </dsp:nvSpPr>
      <dsp:spPr>
        <a:xfrm>
          <a:off x="1263" y="1652093"/>
          <a:ext cx="2283501" cy="647412"/>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a:t>Соблюдение прав жителей отдельных </a:t>
          </a:r>
          <a:r>
            <a:rPr lang="ru-RU" sz="1200" kern="1200" dirty="0" smtClean="0"/>
            <a:t>территорий</a:t>
          </a:r>
          <a:endParaRPr lang="ru-RU" sz="1200" kern="1200" dirty="0"/>
        </a:p>
      </dsp:txBody>
      <dsp:txXfrm>
        <a:off x="1263" y="1652093"/>
        <a:ext cx="2283501" cy="647412"/>
      </dsp:txXfrm>
    </dsp:sp>
    <dsp:sp modelId="{DE6A342D-5F12-4095-8DD5-AAA0E3FC4A9C}">
      <dsp:nvSpPr>
        <dsp:cNvPr id="0" name=""/>
        <dsp:cNvSpPr/>
      </dsp:nvSpPr>
      <dsp:spPr>
        <a:xfrm rot="5400000">
          <a:off x="4691026" y="-12143"/>
          <a:ext cx="1131049" cy="594357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рейтинговая оценка соблюдения прав человека в учреждениях УФСИН</a:t>
          </a:r>
        </a:p>
        <a:p>
          <a:pPr marL="114300" lvl="1" indent="-114300" algn="l" defTabSz="533400">
            <a:lnSpc>
              <a:spcPct val="90000"/>
            </a:lnSpc>
            <a:spcBef>
              <a:spcPct val="0"/>
            </a:spcBef>
            <a:spcAft>
              <a:spcPct val="15000"/>
            </a:spcAft>
            <a:buChar char="••"/>
          </a:pPr>
          <a:r>
            <a:rPr lang="ru-RU" sz="1200" kern="1200"/>
            <a:t>соблюдение  нормы санитарной площади в следственных изоляторах</a:t>
          </a:r>
        </a:p>
        <a:p>
          <a:pPr marL="114300" lvl="1" indent="-114300" algn="l" defTabSz="533400">
            <a:lnSpc>
              <a:spcPct val="90000"/>
            </a:lnSpc>
            <a:spcBef>
              <a:spcPct val="0"/>
            </a:spcBef>
            <a:spcAft>
              <a:spcPct val="15000"/>
            </a:spcAft>
            <a:buChar char="••"/>
          </a:pPr>
          <a:r>
            <a:rPr lang="ru-RU" sz="1200" kern="1200" dirty="0"/>
            <a:t>распространение социально значимых заболеваний среди лиц, содержащихся в учреждениях УФСИН</a:t>
          </a:r>
        </a:p>
        <a:p>
          <a:pPr marL="114300" lvl="1" indent="-114300" algn="l" defTabSz="533400">
            <a:lnSpc>
              <a:spcPct val="90000"/>
            </a:lnSpc>
            <a:spcBef>
              <a:spcPct val="0"/>
            </a:spcBef>
            <a:spcAft>
              <a:spcPct val="15000"/>
            </a:spcAft>
            <a:buChar char="••"/>
          </a:pPr>
          <a:r>
            <a:rPr lang="ru-RU" sz="1200" kern="1200" dirty="0"/>
            <a:t>реализация нормы о досрочном  освобождении осужденных из мест лишения свободы в связи с болезнью</a:t>
          </a:r>
        </a:p>
      </dsp:txBody>
      <dsp:txXfrm rot="5400000">
        <a:off x="4691026" y="-12143"/>
        <a:ext cx="1131049" cy="5943571"/>
      </dsp:txXfrm>
    </dsp:sp>
    <dsp:sp modelId="{E24D3824-3666-40C4-B1EA-CF850AEC1302}">
      <dsp:nvSpPr>
        <dsp:cNvPr id="0" name=""/>
        <dsp:cNvSpPr/>
      </dsp:nvSpPr>
      <dsp:spPr>
        <a:xfrm>
          <a:off x="1263" y="2635935"/>
          <a:ext cx="2283501" cy="647412"/>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a:t>Соблюдение прав лиц, находящихся в местах принудительного  содержания</a:t>
          </a:r>
        </a:p>
      </dsp:txBody>
      <dsp:txXfrm>
        <a:off x="1263" y="2635935"/>
        <a:ext cx="2283501" cy="647412"/>
      </dsp:txXfrm>
    </dsp:sp>
    <dsp:sp modelId="{ADC4725A-15B2-4233-BA5E-755928E36381}">
      <dsp:nvSpPr>
        <dsp:cNvPr id="0" name=""/>
        <dsp:cNvSpPr/>
      </dsp:nvSpPr>
      <dsp:spPr>
        <a:xfrm rot="5400000">
          <a:off x="4877401" y="971698"/>
          <a:ext cx="758298" cy="594357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исполнение судебных решений о предоставлении жилья</a:t>
          </a:r>
        </a:p>
        <a:p>
          <a:pPr marL="114300" lvl="1" indent="-114300" algn="l" defTabSz="533400">
            <a:lnSpc>
              <a:spcPct val="90000"/>
            </a:lnSpc>
            <a:spcBef>
              <a:spcPct val="0"/>
            </a:spcBef>
            <a:spcAft>
              <a:spcPct val="15000"/>
            </a:spcAft>
            <a:buChar char="••"/>
          </a:pPr>
          <a:r>
            <a:rPr lang="ru-RU" sz="1200" kern="1200" dirty="0"/>
            <a:t>право на перевод в </a:t>
          </a:r>
          <a:r>
            <a:rPr lang="ru-RU" sz="1200" kern="1200" dirty="0" err="1"/>
            <a:t>интернатные</a:t>
          </a:r>
          <a:r>
            <a:rPr lang="ru-RU" sz="1200" kern="1200" dirty="0"/>
            <a:t> учреждения психоневрологического профиля  недееспособных лиц, не нуждающихся в лечении в психиатрических стационарах</a:t>
          </a:r>
        </a:p>
      </dsp:txBody>
      <dsp:txXfrm rot="5400000">
        <a:off x="4877401" y="971698"/>
        <a:ext cx="758298" cy="5943571"/>
      </dsp:txXfrm>
    </dsp:sp>
    <dsp:sp modelId="{302466D4-CA9F-44D4-BAB1-04937644C377}">
      <dsp:nvSpPr>
        <dsp:cNvPr id="0" name=""/>
        <dsp:cNvSpPr/>
      </dsp:nvSpPr>
      <dsp:spPr>
        <a:xfrm>
          <a:off x="1263" y="3619777"/>
          <a:ext cx="2283501" cy="647412"/>
        </a:xfrm>
        <a:prstGeom prst="round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ru-RU" sz="1200" kern="1200" dirty="0"/>
            <a:t>Соблюдение иных категорий прав</a:t>
          </a:r>
        </a:p>
      </dsp:txBody>
      <dsp:txXfrm>
        <a:off x="1263" y="3619777"/>
        <a:ext cx="2283501" cy="64741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D4EAA1-B47F-4534-AA1D-828B88E3B1E0}">
      <dsp:nvSpPr>
        <dsp:cNvPr id="0" name=""/>
        <dsp:cNvSpPr/>
      </dsp:nvSpPr>
      <dsp:spPr>
        <a:xfrm>
          <a:off x="0" y="136389"/>
          <a:ext cx="8229599" cy="930012"/>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Мониторинг соблюдения прав авиапассажиров</a:t>
          </a:r>
          <a:endParaRPr lang="ru-RU" sz="1400" kern="1200" dirty="0">
            <a:solidFill>
              <a:schemeClr val="tx1"/>
            </a:solidFill>
          </a:endParaRPr>
        </a:p>
      </dsp:txBody>
      <dsp:txXfrm>
        <a:off x="0" y="136389"/>
        <a:ext cx="8229599" cy="930012"/>
      </dsp:txXfrm>
    </dsp:sp>
    <dsp:sp modelId="{42838EB6-4DAF-44DD-9A0F-7F0302FDC4A1}">
      <dsp:nvSpPr>
        <dsp:cNvPr id="0" name=""/>
        <dsp:cNvSpPr/>
      </dsp:nvSpPr>
      <dsp:spPr>
        <a:xfrm>
          <a:off x="0" y="1106722"/>
          <a:ext cx="8229599" cy="930012"/>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Мониторинг ассортимента и уровня цен на товары, реализуемые в магазинах, функционирующих в учреждениях уголовно-исполнительной системы</a:t>
          </a:r>
          <a:endParaRPr lang="ru-RU" sz="1400" kern="1200" dirty="0">
            <a:solidFill>
              <a:schemeClr val="tx1"/>
            </a:solidFill>
          </a:endParaRPr>
        </a:p>
      </dsp:txBody>
      <dsp:txXfrm>
        <a:off x="0" y="1106722"/>
        <a:ext cx="8229599" cy="930012"/>
      </dsp:txXfrm>
    </dsp:sp>
    <dsp:sp modelId="{F220A226-8B0D-4000-8E18-354F76872E28}">
      <dsp:nvSpPr>
        <dsp:cNvPr id="0" name=""/>
        <dsp:cNvSpPr/>
      </dsp:nvSpPr>
      <dsp:spPr>
        <a:xfrm>
          <a:off x="0" y="2088232"/>
          <a:ext cx="8229599" cy="939880"/>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rPr>
            <a:t>Мониторинг размещаемой в сети «Интернет» информации на предмет возможных нарушений избирательного законодательства, в том числе </a:t>
          </a:r>
        </a:p>
      </dsp:txBody>
      <dsp:txXfrm>
        <a:off x="0" y="2088232"/>
        <a:ext cx="8229599" cy="939880"/>
      </dsp:txXfrm>
    </dsp:sp>
    <dsp:sp modelId="{E95C3FD2-E05C-40E6-851F-6193A167B928}">
      <dsp:nvSpPr>
        <dsp:cNvPr id="0" name=""/>
        <dsp:cNvSpPr/>
      </dsp:nvSpPr>
      <dsp:spPr>
        <a:xfrm>
          <a:off x="1584115" y="3023954"/>
          <a:ext cx="6645484" cy="1198842"/>
        </a:xfrm>
        <a:prstGeom prst="roundRect">
          <a:avLst/>
        </a:prstGeom>
        <a:solidFill>
          <a:schemeClr val="accent1">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kern="1200" dirty="0" smtClean="0">
              <a:solidFill>
                <a:schemeClr val="tx1"/>
              </a:solidFill>
            </a:rPr>
            <a:t>мониторинг размещения в средствах массовой информации, в том числе в сети «Интернет», в течение пяти дней до дня голосования результатов опросов общественного мнения, прогнозов результатов выборов депутатов Государственной Думы, иных исследований, связанных с выборами.</a:t>
          </a:r>
        </a:p>
      </dsp:txBody>
      <dsp:txXfrm>
        <a:off x="1584115" y="3023954"/>
        <a:ext cx="6645484" cy="119884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4C6FF6-54FE-4EF6-A519-9A34A97FCE9B}">
      <dsp:nvSpPr>
        <dsp:cNvPr id="0" name=""/>
        <dsp:cNvSpPr/>
      </dsp:nvSpPr>
      <dsp:spPr>
        <a:xfrm>
          <a:off x="384581" y="3086"/>
          <a:ext cx="1532091" cy="766045"/>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ru-RU" sz="1000" b="1" kern="1200" dirty="0"/>
            <a:t>Формы содействия совершенствованию федерального законодательства</a:t>
          </a:r>
        </a:p>
      </dsp:txBody>
      <dsp:txXfrm>
        <a:off x="384581" y="3086"/>
        <a:ext cx="1532091" cy="766045"/>
      </dsp:txXfrm>
    </dsp:sp>
    <dsp:sp modelId="{E9F858FB-2687-4FFA-9B8D-6BF4530AA3DF}">
      <dsp:nvSpPr>
        <dsp:cNvPr id="0" name=""/>
        <dsp:cNvSpPr/>
      </dsp:nvSpPr>
      <dsp:spPr>
        <a:xfrm>
          <a:off x="537790" y="769132"/>
          <a:ext cx="267687" cy="565541"/>
        </a:xfrm>
        <a:custGeom>
          <a:avLst/>
          <a:gdLst/>
          <a:ahLst/>
          <a:cxnLst/>
          <a:rect l="0" t="0" r="0" b="0"/>
          <a:pathLst>
            <a:path>
              <a:moveTo>
                <a:pt x="0" y="0"/>
              </a:moveTo>
              <a:lnTo>
                <a:pt x="0" y="565541"/>
              </a:lnTo>
              <a:lnTo>
                <a:pt x="267687" y="56554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747DD-06AC-4B06-AEB2-6D6FB7FD170B}">
      <dsp:nvSpPr>
        <dsp:cNvPr id="0" name=""/>
        <dsp:cNvSpPr/>
      </dsp:nvSpPr>
      <dsp:spPr>
        <a:xfrm>
          <a:off x="805477" y="951650"/>
          <a:ext cx="1680569" cy="766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kern="1200">
              <a:latin typeface="+mn-lt"/>
              <a:cs typeface="Times New Roman" pitchFamily="18" charset="0"/>
            </a:rPr>
            <a:t>Разработка и направление субъектам права законодательной инициативы предложений по совершенствованию федерального законодательства</a:t>
          </a:r>
          <a:endParaRPr lang="ru-RU" sz="800" kern="1200"/>
        </a:p>
      </dsp:txBody>
      <dsp:txXfrm>
        <a:off x="805477" y="951650"/>
        <a:ext cx="1680569" cy="766045"/>
      </dsp:txXfrm>
    </dsp:sp>
    <dsp:sp modelId="{565492B4-1750-4A17-8178-2A223E0BC7C1}">
      <dsp:nvSpPr>
        <dsp:cNvPr id="0" name=""/>
        <dsp:cNvSpPr/>
      </dsp:nvSpPr>
      <dsp:spPr>
        <a:xfrm>
          <a:off x="537790" y="769132"/>
          <a:ext cx="281622" cy="1532091"/>
        </a:xfrm>
        <a:custGeom>
          <a:avLst/>
          <a:gdLst/>
          <a:ahLst/>
          <a:cxnLst/>
          <a:rect l="0" t="0" r="0" b="0"/>
          <a:pathLst>
            <a:path>
              <a:moveTo>
                <a:pt x="0" y="0"/>
              </a:moveTo>
              <a:lnTo>
                <a:pt x="0" y="1532091"/>
              </a:lnTo>
              <a:lnTo>
                <a:pt x="281622" y="153209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0C9F63-8463-43CC-BAC7-91A82C639FC6}">
      <dsp:nvSpPr>
        <dsp:cNvPr id="0" name=""/>
        <dsp:cNvSpPr/>
      </dsp:nvSpPr>
      <dsp:spPr>
        <a:xfrm>
          <a:off x="819413" y="1918200"/>
          <a:ext cx="1706088" cy="766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kern="1200">
              <a:latin typeface="+mn-lt"/>
              <a:cs typeface="Times New Roman" pitchFamily="18" charset="0"/>
            </a:rPr>
            <a:t>Подготовка предложений к проектам федеральных нормативных правовых актов</a:t>
          </a:r>
        </a:p>
      </dsp:txBody>
      <dsp:txXfrm>
        <a:off x="819413" y="1918200"/>
        <a:ext cx="1706088" cy="766045"/>
      </dsp:txXfrm>
    </dsp:sp>
    <dsp:sp modelId="{DB3F9B44-C39F-46BE-B5FE-04F37919FD76}">
      <dsp:nvSpPr>
        <dsp:cNvPr id="0" name=""/>
        <dsp:cNvSpPr/>
      </dsp:nvSpPr>
      <dsp:spPr>
        <a:xfrm>
          <a:off x="537790" y="769132"/>
          <a:ext cx="311651" cy="2452154"/>
        </a:xfrm>
        <a:custGeom>
          <a:avLst/>
          <a:gdLst/>
          <a:ahLst/>
          <a:cxnLst/>
          <a:rect l="0" t="0" r="0" b="0"/>
          <a:pathLst>
            <a:path>
              <a:moveTo>
                <a:pt x="0" y="0"/>
              </a:moveTo>
              <a:lnTo>
                <a:pt x="0" y="2452154"/>
              </a:lnTo>
              <a:lnTo>
                <a:pt x="311651" y="245215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B9636-3DD5-4E77-BEC6-7721A019DE85}">
      <dsp:nvSpPr>
        <dsp:cNvPr id="0" name=""/>
        <dsp:cNvSpPr/>
      </dsp:nvSpPr>
      <dsp:spPr>
        <a:xfrm>
          <a:off x="849442" y="2845958"/>
          <a:ext cx="1663385" cy="7506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kern="1200" dirty="0">
              <a:latin typeface="+mn-lt"/>
              <a:cs typeface="Times New Roman" pitchFamily="18" charset="0"/>
            </a:rPr>
            <a:t>Информирование уполномоченных органов о наличии проблем, требующих разрешения путем внесения соответствующих изменений в федеральные </a:t>
          </a:r>
          <a:r>
            <a:rPr lang="ru-RU" sz="800" kern="1200" dirty="0" smtClean="0">
              <a:latin typeface="+mn-lt"/>
              <a:cs typeface="Times New Roman" pitchFamily="18" charset="0"/>
            </a:rPr>
            <a:t>нормы</a:t>
          </a:r>
          <a:endParaRPr lang="ru-RU" sz="800" kern="1200" dirty="0">
            <a:latin typeface="+mn-lt"/>
            <a:cs typeface="Times New Roman" pitchFamily="18" charset="0"/>
          </a:endParaRPr>
        </a:p>
      </dsp:txBody>
      <dsp:txXfrm>
        <a:off x="849442" y="2845958"/>
        <a:ext cx="1663385" cy="750655"/>
      </dsp:txXfrm>
    </dsp:sp>
    <dsp:sp modelId="{690ED3DC-F32B-4D8B-95BF-A7AC8A3143B6}">
      <dsp:nvSpPr>
        <dsp:cNvPr id="0" name=""/>
        <dsp:cNvSpPr/>
      </dsp:nvSpPr>
      <dsp:spPr>
        <a:xfrm>
          <a:off x="537790" y="769132"/>
          <a:ext cx="335711" cy="3413469"/>
        </a:xfrm>
        <a:custGeom>
          <a:avLst/>
          <a:gdLst/>
          <a:ahLst/>
          <a:cxnLst/>
          <a:rect l="0" t="0" r="0" b="0"/>
          <a:pathLst>
            <a:path>
              <a:moveTo>
                <a:pt x="0" y="0"/>
              </a:moveTo>
              <a:lnTo>
                <a:pt x="0" y="3413469"/>
              </a:lnTo>
              <a:lnTo>
                <a:pt x="335711" y="341346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6E582-11C9-49D5-909A-3A193EB925E0}">
      <dsp:nvSpPr>
        <dsp:cNvPr id="0" name=""/>
        <dsp:cNvSpPr/>
      </dsp:nvSpPr>
      <dsp:spPr>
        <a:xfrm>
          <a:off x="873502" y="3799578"/>
          <a:ext cx="1666866" cy="766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kern="1200"/>
            <a:t>Участие в общественном обсуждении проектов нормативных правовых актов, проводящемся на официальном интернет-сайте </a:t>
          </a:r>
          <a:r>
            <a:rPr lang="en-US" sz="800" kern="1200"/>
            <a:t>www.regulation.gov.ru</a:t>
          </a:r>
          <a:r>
            <a:rPr lang="ru-RU" sz="800" kern="1200"/>
            <a:t>  </a:t>
          </a:r>
          <a:endParaRPr lang="ru-RU" sz="800" kern="1200">
            <a:latin typeface="+mn-lt"/>
            <a:cs typeface="Times New Roman" pitchFamily="18" charset="0"/>
          </a:endParaRPr>
        </a:p>
      </dsp:txBody>
      <dsp:txXfrm>
        <a:off x="873502" y="3799578"/>
        <a:ext cx="1666866" cy="766045"/>
      </dsp:txXfrm>
    </dsp:sp>
    <dsp:sp modelId="{D4DAA9C4-C753-4844-9D6F-98B28DC6B9BC}">
      <dsp:nvSpPr>
        <dsp:cNvPr id="0" name=""/>
        <dsp:cNvSpPr/>
      </dsp:nvSpPr>
      <dsp:spPr>
        <a:xfrm>
          <a:off x="537790" y="769132"/>
          <a:ext cx="345835" cy="4390262"/>
        </a:xfrm>
        <a:custGeom>
          <a:avLst/>
          <a:gdLst/>
          <a:ahLst/>
          <a:cxnLst/>
          <a:rect l="0" t="0" r="0" b="0"/>
          <a:pathLst>
            <a:path>
              <a:moveTo>
                <a:pt x="0" y="0"/>
              </a:moveTo>
              <a:lnTo>
                <a:pt x="0" y="4390262"/>
              </a:lnTo>
              <a:lnTo>
                <a:pt x="345835" y="439026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753F31-D45E-4A9E-BB32-D2049EDA9300}">
      <dsp:nvSpPr>
        <dsp:cNvPr id="0" name=""/>
        <dsp:cNvSpPr/>
      </dsp:nvSpPr>
      <dsp:spPr>
        <a:xfrm>
          <a:off x="883626" y="4776371"/>
          <a:ext cx="1641593" cy="766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ru-RU" sz="800" kern="1200">
              <a:latin typeface="+mn-lt"/>
              <a:cs typeface="Times New Roman" pitchFamily="18" charset="0"/>
            </a:rPr>
            <a:t>Обсуждение имеющихся проблем на заседаниях координационных советов уполномоченных по правам человека </a:t>
          </a:r>
        </a:p>
      </dsp:txBody>
      <dsp:txXfrm>
        <a:off x="883626" y="4776371"/>
        <a:ext cx="1641593" cy="7660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185C2D-ABA1-4AA2-AC0E-43BBF2302474}">
      <dsp:nvSpPr>
        <dsp:cNvPr id="0" name=""/>
        <dsp:cNvSpPr/>
      </dsp:nvSpPr>
      <dsp:spPr>
        <a:xfrm>
          <a:off x="845388" y="363820"/>
          <a:ext cx="5346440" cy="4456835"/>
        </a:xfrm>
        <a:prstGeom prst="triangl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246A73-BBC8-41DF-9ABA-CB38FD1A10A9}">
      <dsp:nvSpPr>
        <dsp:cNvPr id="0" name=""/>
        <dsp:cNvSpPr/>
      </dsp:nvSpPr>
      <dsp:spPr>
        <a:xfrm>
          <a:off x="2960130" y="520673"/>
          <a:ext cx="4486866" cy="1156381"/>
        </a:xfrm>
        <a:prstGeom prst="round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solidFill>
                <a:srgbClr val="FF0000"/>
              </a:solidFill>
              <a:latin typeface="+mn-lt"/>
              <a:ea typeface="+mn-ea"/>
              <a:cs typeface="+mn-cs"/>
            </a:rPr>
            <a:t>32</a:t>
          </a:r>
          <a:r>
            <a:rPr lang="ru-RU" sz="1400" b="1" kern="1200" dirty="0">
              <a:solidFill>
                <a:sysClr val="windowText" lastClr="000000">
                  <a:hueOff val="0"/>
                  <a:satOff val="0"/>
                  <a:lumOff val="0"/>
                  <a:alphaOff val="0"/>
                </a:sysClr>
              </a:solidFill>
              <a:latin typeface="+mn-lt"/>
              <a:ea typeface="+mn-ea"/>
              <a:cs typeface="+mn-cs"/>
            </a:rPr>
            <a:t> обращения поступило на </a:t>
          </a:r>
          <a:r>
            <a:rPr lang="ru-RU" sz="1400" b="1" kern="1200" dirty="0" smtClean="0">
              <a:solidFill>
                <a:sysClr val="windowText" lastClr="000000">
                  <a:hueOff val="0"/>
                  <a:satOff val="0"/>
                  <a:lumOff val="0"/>
                  <a:alphaOff val="0"/>
                </a:sysClr>
              </a:solidFill>
              <a:latin typeface="+mn-lt"/>
              <a:ea typeface="+mn-ea"/>
              <a:cs typeface="+mn-cs"/>
            </a:rPr>
            <a:t>«горячую линию»</a:t>
          </a:r>
          <a:endParaRPr lang="ru-RU" sz="1400" b="1" kern="1200" dirty="0">
            <a:solidFill>
              <a:sysClr val="windowText" lastClr="000000">
                <a:hueOff val="0"/>
                <a:satOff val="0"/>
                <a:lumOff val="0"/>
                <a:alphaOff val="0"/>
              </a:sysClr>
            </a:solidFill>
            <a:latin typeface="+mn-lt"/>
            <a:ea typeface="+mn-ea"/>
            <a:cs typeface="+mn-cs"/>
          </a:endParaRPr>
        </a:p>
      </dsp:txBody>
      <dsp:txXfrm>
        <a:off x="2960130" y="520673"/>
        <a:ext cx="4486866" cy="1156381"/>
      </dsp:txXfrm>
    </dsp:sp>
    <dsp:sp modelId="{60DB0A52-5F74-4D30-BCA8-4B982BFACA2B}">
      <dsp:nvSpPr>
        <dsp:cNvPr id="0" name=""/>
        <dsp:cNvSpPr/>
      </dsp:nvSpPr>
      <dsp:spPr>
        <a:xfrm>
          <a:off x="2889244" y="1821602"/>
          <a:ext cx="4628638" cy="1156381"/>
        </a:xfrm>
        <a:prstGeom prst="round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solidFill>
                <a:sysClr val="windowText" lastClr="000000">
                  <a:hueOff val="0"/>
                  <a:satOff val="0"/>
                  <a:lumOff val="0"/>
                  <a:alphaOff val="0"/>
                </a:sysClr>
              </a:solidFill>
              <a:latin typeface="+mn-lt"/>
              <a:ea typeface="+mn-ea"/>
              <a:cs typeface="+mn-cs"/>
            </a:rPr>
            <a:t>Посещен </a:t>
          </a:r>
          <a:r>
            <a:rPr lang="ru-RU" sz="1400" b="1" kern="1200" dirty="0">
              <a:solidFill>
                <a:srgbClr val="FF0000"/>
              </a:solidFill>
              <a:latin typeface="+mn-lt"/>
              <a:ea typeface="+mn-ea"/>
              <a:cs typeface="+mn-cs"/>
            </a:rPr>
            <a:t>41</a:t>
          </a:r>
          <a:r>
            <a:rPr lang="ru-RU" sz="1400" b="1" kern="1200" dirty="0">
              <a:solidFill>
                <a:sysClr val="windowText" lastClr="000000">
                  <a:hueOff val="0"/>
                  <a:satOff val="0"/>
                  <a:lumOff val="0"/>
                  <a:alphaOff val="0"/>
                </a:sysClr>
              </a:solidFill>
              <a:latin typeface="+mn-lt"/>
              <a:ea typeface="+mn-ea"/>
              <a:cs typeface="+mn-cs"/>
            </a:rPr>
            <a:t> избирательный участок</a:t>
          </a:r>
        </a:p>
      </dsp:txBody>
      <dsp:txXfrm>
        <a:off x="2889244" y="1821602"/>
        <a:ext cx="4628638" cy="1156381"/>
      </dsp:txXfrm>
    </dsp:sp>
    <dsp:sp modelId="{C93FA154-B5B1-4C2B-812F-4CFDD92AB96F}">
      <dsp:nvSpPr>
        <dsp:cNvPr id="0" name=""/>
        <dsp:cNvSpPr/>
      </dsp:nvSpPr>
      <dsp:spPr>
        <a:xfrm>
          <a:off x="2937248" y="3122531"/>
          <a:ext cx="4532630" cy="1396723"/>
        </a:xfrm>
        <a:prstGeom prst="roundRect">
          <a:avLst/>
        </a:prstGeom>
        <a:solidFill>
          <a:sysClr val="window" lastClr="FFFFFF">
            <a:alpha val="90000"/>
            <a:hueOff val="0"/>
            <a:satOff val="0"/>
            <a:lumOff val="0"/>
            <a:alphaOff val="0"/>
          </a:sysClr>
        </a:solidFill>
        <a:ln w="9525" cap="flat" cmpd="sng" algn="ctr">
          <a:solidFill>
            <a:srgbClr val="4F81B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solidFill>
                <a:sysClr val="windowText" lastClr="000000">
                  <a:hueOff val="0"/>
                  <a:satOff val="0"/>
                  <a:lumOff val="0"/>
                  <a:alphaOff val="0"/>
                </a:sysClr>
              </a:solidFill>
              <a:latin typeface="+mn-lt"/>
              <a:ea typeface="+mn-ea"/>
              <a:cs typeface="+mn-cs"/>
            </a:rPr>
            <a:t>Принято </a:t>
          </a:r>
          <a:r>
            <a:rPr lang="ru-RU" sz="1400" b="1" kern="1200">
              <a:solidFill>
                <a:sysClr val="windowText" lastClr="000000">
                  <a:hueOff val="0"/>
                  <a:satOff val="0"/>
                  <a:lumOff val="0"/>
                  <a:alphaOff val="0"/>
                </a:sysClr>
              </a:solidFill>
              <a:latin typeface="+mn-lt"/>
              <a:ea typeface="+mn-ea"/>
              <a:cs typeface="+mn-cs"/>
            </a:rPr>
            <a:t>участие </a:t>
          </a:r>
          <a:r>
            <a:rPr lang="ru-RU" sz="1400" b="1" kern="1200" smtClean="0">
              <a:solidFill>
                <a:srgbClr val="FF0000"/>
              </a:solidFill>
              <a:latin typeface="+mn-lt"/>
              <a:ea typeface="+mn-ea"/>
              <a:cs typeface="+mn-cs"/>
            </a:rPr>
            <a:t>в 7 </a:t>
          </a:r>
          <a:r>
            <a:rPr lang="ru-RU" sz="1400" b="1" kern="1200" dirty="0">
              <a:solidFill>
                <a:sysClr val="windowText" lastClr="000000">
                  <a:hueOff val="0"/>
                  <a:satOff val="0"/>
                  <a:lumOff val="0"/>
                  <a:alphaOff val="0"/>
                </a:sysClr>
              </a:solidFill>
              <a:latin typeface="+mn-lt"/>
              <a:ea typeface="+mn-ea"/>
              <a:cs typeface="+mn-cs"/>
            </a:rPr>
            <a:t>заседаниях и семинарах, организованных избирательной </a:t>
          </a:r>
          <a:r>
            <a:rPr lang="ru-RU" sz="1400" b="1" kern="1200" dirty="0" smtClean="0">
              <a:solidFill>
                <a:sysClr val="windowText" lastClr="000000">
                  <a:hueOff val="0"/>
                  <a:satOff val="0"/>
                  <a:lumOff val="0"/>
                  <a:alphaOff val="0"/>
                </a:sysClr>
              </a:solidFill>
              <a:latin typeface="+mn-lt"/>
              <a:ea typeface="+mn-ea"/>
              <a:cs typeface="+mn-cs"/>
            </a:rPr>
            <a:t>комиссией Архангельской области и ЦИК России</a:t>
          </a:r>
          <a:endParaRPr lang="ru-RU" sz="1400" b="1" kern="1200" dirty="0">
            <a:solidFill>
              <a:sysClr val="windowText" lastClr="000000">
                <a:hueOff val="0"/>
                <a:satOff val="0"/>
                <a:lumOff val="0"/>
                <a:alphaOff val="0"/>
              </a:sysClr>
            </a:solidFill>
            <a:latin typeface="+mn-lt"/>
            <a:ea typeface="+mn-ea"/>
            <a:cs typeface="+mn-cs"/>
          </a:endParaRPr>
        </a:p>
      </dsp:txBody>
      <dsp:txXfrm>
        <a:off x="2937248" y="3122531"/>
        <a:ext cx="4532630" cy="13967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2C38CD-1590-4D2E-8A16-2FC7E7B76042}">
      <dsp:nvSpPr>
        <dsp:cNvPr id="0" name=""/>
        <dsp:cNvSpPr/>
      </dsp:nvSpPr>
      <dsp:spPr>
        <a:xfrm>
          <a:off x="0" y="72007"/>
          <a:ext cx="667800" cy="667800"/>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sp>
    <dsp:sp modelId="{50FBFA49-2B45-4FA7-9C4D-7AF1483025DF}">
      <dsp:nvSpPr>
        <dsp:cNvPr id="0" name=""/>
        <dsp:cNvSpPr/>
      </dsp:nvSpPr>
      <dsp:spPr>
        <a:xfrm>
          <a:off x="398516" y="169656"/>
          <a:ext cx="7206198" cy="334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ru-RU" sz="1400" kern="1200" dirty="0" smtClean="0"/>
            <a:t>– разъясняет гражданам компетенцию Уполномоченного, его местонахождение, порядок, формы и сроки обращения к Уполномоченному;</a:t>
          </a:r>
          <a:endParaRPr lang="ru-RU" sz="1400" kern="1200" dirty="0"/>
        </a:p>
      </dsp:txBody>
      <dsp:txXfrm>
        <a:off x="398516" y="169656"/>
        <a:ext cx="7206198" cy="334401"/>
      </dsp:txXfrm>
    </dsp:sp>
    <dsp:sp modelId="{ED97C43F-760B-41C7-A0F1-F63A5FDC21A6}">
      <dsp:nvSpPr>
        <dsp:cNvPr id="0" name=""/>
        <dsp:cNvSpPr/>
      </dsp:nvSpPr>
      <dsp:spPr>
        <a:xfrm>
          <a:off x="0" y="720081"/>
          <a:ext cx="667800" cy="667800"/>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sp>
    <dsp:sp modelId="{7CE554DA-0D9D-4E83-A6B0-6A5EC91345E0}">
      <dsp:nvSpPr>
        <dsp:cNvPr id="0" name=""/>
        <dsp:cNvSpPr/>
      </dsp:nvSpPr>
      <dsp:spPr>
        <a:xfrm>
          <a:off x="432044" y="857187"/>
          <a:ext cx="7139143" cy="29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ru-RU" sz="1400" kern="1200" dirty="0" smtClean="0"/>
            <a:t>– оказывает помощь в составлении обращения в адрес Уполномоченного в соответствии с установленными областным законом требованиями;</a:t>
          </a:r>
          <a:endParaRPr lang="ru-RU" sz="1400" kern="1200" dirty="0"/>
        </a:p>
      </dsp:txBody>
      <dsp:txXfrm>
        <a:off x="432044" y="857187"/>
        <a:ext cx="7139143" cy="294940"/>
      </dsp:txXfrm>
    </dsp:sp>
    <dsp:sp modelId="{94C3EF5F-E68E-4119-A298-76E7A501D95C}">
      <dsp:nvSpPr>
        <dsp:cNvPr id="0" name=""/>
        <dsp:cNvSpPr/>
      </dsp:nvSpPr>
      <dsp:spPr>
        <a:xfrm>
          <a:off x="0" y="1368155"/>
          <a:ext cx="667800" cy="667800"/>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sp>
    <dsp:sp modelId="{6A26B306-6DDD-4498-B044-1DBCD62E09F8}">
      <dsp:nvSpPr>
        <dsp:cNvPr id="0" name=""/>
        <dsp:cNvSpPr/>
      </dsp:nvSpPr>
      <dsp:spPr>
        <a:xfrm>
          <a:off x="398516" y="1338558"/>
          <a:ext cx="7206198" cy="66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ru-RU" sz="1400" kern="1200" dirty="0" smtClean="0"/>
            <a:t>– осуществляет правовое просвещение и консультирование граждан исключительно на основе информационно-методических материалов Уполномоченного во взаимодействии с аппаратом Уполномоченного;</a:t>
          </a:r>
          <a:endParaRPr lang="ru-RU" sz="1400" kern="1200" dirty="0"/>
        </a:p>
      </dsp:txBody>
      <dsp:txXfrm>
        <a:off x="398516" y="1338558"/>
        <a:ext cx="7206198" cy="667800"/>
      </dsp:txXfrm>
    </dsp:sp>
    <dsp:sp modelId="{BE67B0A4-B27C-439F-8928-429E0874A53A}">
      <dsp:nvSpPr>
        <dsp:cNvPr id="0" name=""/>
        <dsp:cNvSpPr/>
      </dsp:nvSpPr>
      <dsp:spPr>
        <a:xfrm>
          <a:off x="0" y="2016222"/>
          <a:ext cx="667800" cy="667800"/>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sp>
    <dsp:sp modelId="{68EC59E6-678D-4403-8131-E63109A6BE44}">
      <dsp:nvSpPr>
        <dsp:cNvPr id="0" name=""/>
        <dsp:cNvSpPr/>
      </dsp:nvSpPr>
      <dsp:spPr>
        <a:xfrm>
          <a:off x="438529" y="2016222"/>
          <a:ext cx="7382208" cy="66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ru-RU" sz="1400" kern="1200" dirty="0" smtClean="0"/>
            <a:t>– в исключительных случаях и по отдельному поручению Уполномоченного осуществляет прием граждан по вопросам соблюдения их прав и свобод;</a:t>
          </a:r>
          <a:endParaRPr lang="ru-RU" sz="1400" kern="1200" dirty="0"/>
        </a:p>
      </dsp:txBody>
      <dsp:txXfrm>
        <a:off x="438529" y="2016222"/>
        <a:ext cx="7382208" cy="667800"/>
      </dsp:txXfrm>
    </dsp:sp>
    <dsp:sp modelId="{FBB8A5BF-C7F1-4052-AD9C-C8CB757C6DA9}">
      <dsp:nvSpPr>
        <dsp:cNvPr id="0" name=""/>
        <dsp:cNvSpPr/>
      </dsp:nvSpPr>
      <dsp:spPr>
        <a:xfrm>
          <a:off x="0" y="2664297"/>
          <a:ext cx="667800" cy="667800"/>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sp>
    <dsp:sp modelId="{691218D6-E0A4-4448-95E9-BE3959C14B4E}">
      <dsp:nvSpPr>
        <dsp:cNvPr id="0" name=""/>
        <dsp:cNvSpPr/>
      </dsp:nvSpPr>
      <dsp:spPr>
        <a:xfrm>
          <a:off x="442394" y="2674160"/>
          <a:ext cx="7118442" cy="66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ru-RU" sz="1400" kern="1200" dirty="0" smtClean="0"/>
            <a:t>– по отдельному поручению Уполномоченного самостоятельно или совместно с иными органами и организациями осуществляет выездную проверку по обращениям граждан;</a:t>
          </a:r>
          <a:endParaRPr lang="ru-RU" sz="1400" kern="1200" dirty="0"/>
        </a:p>
      </dsp:txBody>
      <dsp:txXfrm>
        <a:off x="442394" y="2674160"/>
        <a:ext cx="7118442" cy="667800"/>
      </dsp:txXfrm>
    </dsp:sp>
    <dsp:sp modelId="{886B05C0-E72D-4C27-8079-A1FDB2BB36CB}">
      <dsp:nvSpPr>
        <dsp:cNvPr id="0" name=""/>
        <dsp:cNvSpPr/>
      </dsp:nvSpPr>
      <dsp:spPr>
        <a:xfrm>
          <a:off x="0" y="3312371"/>
          <a:ext cx="667800" cy="667800"/>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sp>
    <dsp:sp modelId="{933E6326-0C0D-4582-99F9-BA2336BF7BCD}">
      <dsp:nvSpPr>
        <dsp:cNvPr id="0" name=""/>
        <dsp:cNvSpPr/>
      </dsp:nvSpPr>
      <dsp:spPr>
        <a:xfrm>
          <a:off x="432044" y="3341961"/>
          <a:ext cx="7139143" cy="66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ru-RU" sz="1400" kern="1200" dirty="0" smtClean="0"/>
            <a:t>– организовывает и принимает непосредственное участие в выездных приемах Уполномоченного;</a:t>
          </a:r>
          <a:endParaRPr lang="ru-RU" sz="1400" kern="1200" dirty="0"/>
        </a:p>
      </dsp:txBody>
      <dsp:txXfrm>
        <a:off x="432044" y="3341961"/>
        <a:ext cx="7139143" cy="667800"/>
      </dsp:txXfrm>
    </dsp:sp>
    <dsp:sp modelId="{7B007747-193E-4464-B03C-E90C3C082006}">
      <dsp:nvSpPr>
        <dsp:cNvPr id="0" name=""/>
        <dsp:cNvSpPr/>
      </dsp:nvSpPr>
      <dsp:spPr>
        <a:xfrm>
          <a:off x="0" y="3960438"/>
          <a:ext cx="667800" cy="667800"/>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50000"/>
              <a:hueOff val="0"/>
              <a:satOff val="0"/>
              <a:lumOff val="0"/>
              <a:alphaOff val="0"/>
              <a:satMod val="115000"/>
            </a:schemeClr>
          </a:contourClr>
        </a:sp3d>
      </dsp:spPr>
      <dsp:style>
        <a:lnRef idx="0">
          <a:scrgbClr r="0" g="0" b="0"/>
        </a:lnRef>
        <a:fillRef idx="3">
          <a:scrgbClr r="0" g="0" b="0"/>
        </a:fillRef>
        <a:effectRef idx="3">
          <a:scrgbClr r="0" g="0" b="0"/>
        </a:effectRef>
        <a:fontRef idx="minor">
          <a:schemeClr val="tx1"/>
        </a:fontRef>
      </dsp:style>
    </dsp:sp>
    <dsp:sp modelId="{522DA355-D39A-402B-93DE-A3FC6A1F6F95}">
      <dsp:nvSpPr>
        <dsp:cNvPr id="0" name=""/>
        <dsp:cNvSpPr/>
      </dsp:nvSpPr>
      <dsp:spPr>
        <a:xfrm>
          <a:off x="432044" y="4009762"/>
          <a:ext cx="7139143" cy="66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ru-RU" sz="1400" kern="1200" dirty="0" smtClean="0"/>
            <a:t>– выполняет иные поручения Уполномоченного, связанные с осуществлением его полномочий.     </a:t>
          </a:r>
          <a:endParaRPr lang="ru-RU" sz="1400" kern="1200" dirty="0"/>
        </a:p>
      </dsp:txBody>
      <dsp:txXfrm>
        <a:off x="432044" y="4009762"/>
        <a:ext cx="7139143" cy="667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E154D2-DA64-4376-87FF-BADC9398D3D7}">
      <dsp:nvSpPr>
        <dsp:cNvPr id="0" name=""/>
        <dsp:cNvSpPr/>
      </dsp:nvSpPr>
      <dsp:spPr>
        <a:xfrm>
          <a:off x="0" y="71980"/>
          <a:ext cx="3829055" cy="153162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ru-RU" sz="1800" kern="1200" dirty="0" smtClean="0"/>
            <a:t>18 ноября 2016 года проведен первый обучающий семинар для общественных помощников Уполномоченного</a:t>
          </a:r>
          <a:endParaRPr lang="ru-RU" sz="1800" kern="1200" dirty="0"/>
        </a:p>
      </dsp:txBody>
      <dsp:txXfrm>
        <a:off x="0" y="71980"/>
        <a:ext cx="3829055" cy="153162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8E283F-DCE1-4FC2-AFB1-949F84838B44}">
      <dsp:nvSpPr>
        <dsp:cNvPr id="0" name=""/>
        <dsp:cNvSpPr/>
      </dsp:nvSpPr>
      <dsp:spPr>
        <a:xfrm>
          <a:off x="0" y="560547"/>
          <a:ext cx="3888432" cy="1555372"/>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ru-RU" sz="1600" kern="1200" dirty="0" smtClean="0"/>
            <a:t>За 2016 год общественными помощниками Уполномоченного организовано и проведено более 30 приемов</a:t>
          </a:r>
          <a:endParaRPr lang="ru-RU" sz="1600" kern="1200" dirty="0"/>
        </a:p>
      </dsp:txBody>
      <dsp:txXfrm>
        <a:off x="0" y="560547"/>
        <a:ext cx="3888432" cy="155537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CDB73A-3BAF-4247-B73A-D956FE58CDB8}">
      <dsp:nvSpPr>
        <dsp:cNvPr id="0" name=""/>
        <dsp:cNvSpPr/>
      </dsp:nvSpPr>
      <dsp:spPr>
        <a:xfrm>
          <a:off x="0" y="288029"/>
          <a:ext cx="3744416" cy="172819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rtl="0">
            <a:lnSpc>
              <a:spcPct val="90000"/>
            </a:lnSpc>
            <a:spcBef>
              <a:spcPct val="0"/>
            </a:spcBef>
            <a:spcAft>
              <a:spcPct val="35000"/>
            </a:spcAft>
          </a:pPr>
          <a:r>
            <a:rPr lang="ru-RU" sz="1500" kern="1200" dirty="0" smtClean="0"/>
            <a:t>Во всех библиотеках </a:t>
          </a:r>
          <a:r>
            <a:rPr lang="ru-RU" sz="1500" kern="1200" dirty="0" err="1" smtClean="0"/>
            <a:t>Плесецкого</a:t>
          </a:r>
          <a:r>
            <a:rPr lang="ru-RU" sz="1500" kern="1200" dirty="0" smtClean="0"/>
            <a:t> и </a:t>
          </a:r>
          <a:r>
            <a:rPr lang="ru-RU" sz="1500" kern="1200" dirty="0" err="1" smtClean="0"/>
            <a:t>Виноградовского</a:t>
          </a:r>
          <a:r>
            <a:rPr lang="ru-RU" sz="1500" kern="1200" dirty="0" smtClean="0"/>
            <a:t> районов оборудованы стенды с  информационными материалами Уполномоченного</a:t>
          </a:r>
          <a:endParaRPr lang="ru-RU" sz="1500" kern="1200" dirty="0"/>
        </a:p>
      </dsp:txBody>
      <dsp:txXfrm>
        <a:off x="0" y="288029"/>
        <a:ext cx="3744416" cy="17281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A3DC03-23F6-410B-A1AE-C5A0B1836ED6}">
      <dsp:nvSpPr>
        <dsp:cNvPr id="0" name=""/>
        <dsp:cNvSpPr/>
      </dsp:nvSpPr>
      <dsp:spPr>
        <a:xfrm>
          <a:off x="0" y="31981"/>
          <a:ext cx="4114799" cy="1822859"/>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ru-RU" sz="1900" kern="1200" dirty="0" smtClean="0"/>
            <a:t>Деятельность общественных помощников позволяет эффективно и оперативно решать вопросы, связанные с нарушением прав человека, на «местах».</a:t>
          </a:r>
          <a:endParaRPr lang="ru-RU" sz="1900" kern="1200" dirty="0"/>
        </a:p>
      </dsp:txBody>
      <dsp:txXfrm>
        <a:off x="0" y="31981"/>
        <a:ext cx="4114799" cy="182285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BBF719-34C1-4C08-8140-BFDB3D0E46E5}">
      <dsp:nvSpPr>
        <dsp:cNvPr id="0" name=""/>
        <dsp:cNvSpPr/>
      </dsp:nvSpPr>
      <dsp:spPr>
        <a:xfrm>
          <a:off x="206929" y="626250"/>
          <a:ext cx="780348" cy="7803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7327A7-680B-4176-9E44-D47D47C966D4}">
      <dsp:nvSpPr>
        <dsp:cNvPr id="0" name=""/>
        <dsp:cNvSpPr/>
      </dsp:nvSpPr>
      <dsp:spPr>
        <a:xfrm>
          <a:off x="597103" y="358864"/>
          <a:ext cx="4163443" cy="1315120"/>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ru-RU" sz="1400" b="1" kern="1200" dirty="0">
              <a:solidFill>
                <a:sysClr val="windowText" lastClr="000000">
                  <a:hueOff val="0"/>
                  <a:satOff val="0"/>
                  <a:lumOff val="0"/>
                  <a:alphaOff val="0"/>
                </a:sysClr>
              </a:solidFill>
              <a:latin typeface="+mn-lt"/>
              <a:ea typeface="+mn-ea"/>
              <a:cs typeface="+mn-cs"/>
            </a:rPr>
            <a:t>Проект "День правовой помощи"</a:t>
          </a:r>
        </a:p>
        <a:p>
          <a:pPr lvl="0" algn="ctr" defTabSz="622300">
            <a:lnSpc>
              <a:spcPct val="90000"/>
            </a:lnSpc>
            <a:spcBef>
              <a:spcPct val="0"/>
            </a:spcBef>
            <a:spcAft>
              <a:spcPct val="35000"/>
            </a:spcAft>
          </a:pPr>
          <a:r>
            <a:rPr lang="ru-RU" sz="1400" b="1" kern="1200" dirty="0" smtClean="0">
              <a:solidFill>
                <a:sysClr val="windowText" lastClr="000000">
                  <a:hueOff val="0"/>
                  <a:satOff val="0"/>
                  <a:lumOff val="0"/>
                  <a:alphaOff val="0"/>
                </a:sysClr>
              </a:solidFill>
              <a:latin typeface="+mn-lt"/>
              <a:ea typeface="+mn-ea"/>
              <a:cs typeface="+mn-cs"/>
            </a:rPr>
            <a:t>Проведено </a:t>
          </a:r>
          <a:r>
            <a:rPr lang="ru-RU" sz="1400" b="1" kern="1200" dirty="0" smtClean="0">
              <a:solidFill>
                <a:srgbClr val="FF0000"/>
              </a:solidFill>
              <a:latin typeface="+mn-lt"/>
              <a:ea typeface="+mn-ea"/>
              <a:cs typeface="+mn-cs"/>
            </a:rPr>
            <a:t>8</a:t>
          </a:r>
          <a:r>
            <a:rPr lang="ru-RU" sz="1400" b="1" kern="1200" dirty="0" smtClean="0">
              <a:solidFill>
                <a:sysClr val="windowText" lastClr="000000">
                  <a:hueOff val="0"/>
                  <a:satOff val="0"/>
                  <a:lumOff val="0"/>
                  <a:alphaOff val="0"/>
                </a:sysClr>
              </a:solidFill>
              <a:latin typeface="+mn-lt"/>
              <a:ea typeface="+mn-ea"/>
              <a:cs typeface="+mn-cs"/>
            </a:rPr>
            <a:t> </a:t>
          </a:r>
          <a:r>
            <a:rPr lang="ru-RU" sz="1400" b="1" kern="1200" dirty="0">
              <a:solidFill>
                <a:sysClr val="windowText" lastClr="000000">
                  <a:hueOff val="0"/>
                  <a:satOff val="0"/>
                  <a:lumOff val="0"/>
                  <a:alphaOff val="0"/>
                </a:sysClr>
              </a:solidFill>
              <a:latin typeface="+mn-lt"/>
              <a:ea typeface="+mn-ea"/>
              <a:cs typeface="+mn-cs"/>
            </a:rPr>
            <a:t>приемов</a:t>
          </a:r>
        </a:p>
      </dsp:txBody>
      <dsp:txXfrm>
        <a:off x="597103" y="358864"/>
        <a:ext cx="4163443" cy="1315120"/>
      </dsp:txXfrm>
    </dsp:sp>
    <dsp:sp modelId="{A4ADAD1C-F900-40D8-A31F-220D545A702F}">
      <dsp:nvSpPr>
        <dsp:cNvPr id="0" name=""/>
        <dsp:cNvSpPr/>
      </dsp:nvSpPr>
      <dsp:spPr>
        <a:xfrm>
          <a:off x="206929" y="1881105"/>
          <a:ext cx="780348" cy="7803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7FFB26F-5B53-41D9-91AA-B4BC4A738DB9}">
      <dsp:nvSpPr>
        <dsp:cNvPr id="0" name=""/>
        <dsp:cNvSpPr/>
      </dsp:nvSpPr>
      <dsp:spPr>
        <a:xfrm>
          <a:off x="599428" y="1682889"/>
          <a:ext cx="4163443" cy="1194588"/>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ru-RU" sz="1400" b="1" kern="1200" dirty="0">
              <a:solidFill>
                <a:sysClr val="windowText" lastClr="000000">
                  <a:hueOff val="0"/>
                  <a:satOff val="0"/>
                  <a:lumOff val="0"/>
                  <a:alphaOff val="0"/>
                </a:sysClr>
              </a:solidFill>
              <a:latin typeface="+mn-lt"/>
              <a:ea typeface="+mn-ea"/>
              <a:cs typeface="+mn-cs"/>
            </a:rPr>
            <a:t>Приемы общественных помощников Уполномоченного</a:t>
          </a:r>
        </a:p>
        <a:p>
          <a:pPr lvl="0" algn="ctr" defTabSz="622300">
            <a:lnSpc>
              <a:spcPct val="90000"/>
            </a:lnSpc>
            <a:spcBef>
              <a:spcPct val="0"/>
            </a:spcBef>
            <a:spcAft>
              <a:spcPct val="35000"/>
            </a:spcAft>
          </a:pPr>
          <a:r>
            <a:rPr lang="ru-RU" sz="1400" b="1" kern="1200" dirty="0" smtClean="0">
              <a:solidFill>
                <a:sysClr val="windowText" lastClr="000000">
                  <a:hueOff val="0"/>
                  <a:satOff val="0"/>
                  <a:lumOff val="0"/>
                  <a:alphaOff val="0"/>
                </a:sysClr>
              </a:solidFill>
              <a:latin typeface="+mn-lt"/>
              <a:ea typeface="+mn-ea"/>
              <a:cs typeface="+mn-cs"/>
            </a:rPr>
            <a:t>Проведено  </a:t>
          </a:r>
          <a:r>
            <a:rPr lang="ru-RU" sz="1400" b="1" kern="1200" dirty="0" smtClean="0">
              <a:solidFill>
                <a:srgbClr val="FF0000"/>
              </a:solidFill>
              <a:latin typeface="+mn-lt"/>
              <a:ea typeface="+mn-ea"/>
              <a:cs typeface="+mn-cs"/>
            </a:rPr>
            <a:t>более 30</a:t>
          </a:r>
          <a:r>
            <a:rPr lang="ru-RU" sz="1400" b="1" kern="1200" dirty="0" smtClean="0">
              <a:solidFill>
                <a:sysClr val="windowText" lastClr="000000">
                  <a:hueOff val="0"/>
                  <a:satOff val="0"/>
                  <a:lumOff val="0"/>
                  <a:alphaOff val="0"/>
                </a:sysClr>
              </a:solidFill>
              <a:latin typeface="+mn-lt"/>
              <a:ea typeface="+mn-ea"/>
              <a:cs typeface="+mn-cs"/>
            </a:rPr>
            <a:t> </a:t>
          </a:r>
          <a:r>
            <a:rPr lang="ru-RU" sz="1400" b="1" kern="1200" dirty="0">
              <a:solidFill>
                <a:sysClr val="windowText" lastClr="000000">
                  <a:hueOff val="0"/>
                  <a:satOff val="0"/>
                  <a:lumOff val="0"/>
                  <a:alphaOff val="0"/>
                </a:sysClr>
              </a:solidFill>
              <a:latin typeface="+mn-lt"/>
              <a:ea typeface="+mn-ea"/>
              <a:cs typeface="+mn-cs"/>
            </a:rPr>
            <a:t>приемов</a:t>
          </a:r>
        </a:p>
      </dsp:txBody>
      <dsp:txXfrm>
        <a:off x="599428" y="1682889"/>
        <a:ext cx="4163443" cy="1194588"/>
      </dsp:txXfrm>
    </dsp:sp>
    <dsp:sp modelId="{C098AD77-CCF6-4984-A693-E49270A0A1BB}">
      <dsp:nvSpPr>
        <dsp:cNvPr id="0" name=""/>
        <dsp:cNvSpPr/>
      </dsp:nvSpPr>
      <dsp:spPr>
        <a:xfrm>
          <a:off x="206929" y="3069825"/>
          <a:ext cx="780348" cy="780348"/>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561F336-7DB9-46C4-B81F-6F5946E56F56}">
      <dsp:nvSpPr>
        <dsp:cNvPr id="0" name=""/>
        <dsp:cNvSpPr/>
      </dsp:nvSpPr>
      <dsp:spPr>
        <a:xfrm>
          <a:off x="597103" y="2868573"/>
          <a:ext cx="4163443" cy="1182851"/>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endParaRPr lang="ru-RU" sz="900" b="1" kern="1200" dirty="0">
            <a:solidFill>
              <a:sysClr val="windowText" lastClr="000000">
                <a:hueOff val="0"/>
                <a:satOff val="0"/>
                <a:lumOff val="0"/>
                <a:alphaOff val="0"/>
              </a:sysClr>
            </a:solidFill>
            <a:latin typeface="+mn-lt"/>
            <a:ea typeface="+mn-ea"/>
            <a:cs typeface="+mn-cs"/>
          </a:endParaRPr>
        </a:p>
        <a:p>
          <a:pPr lvl="0" algn="ctr" defTabSz="400050">
            <a:lnSpc>
              <a:spcPct val="90000"/>
            </a:lnSpc>
            <a:spcBef>
              <a:spcPct val="0"/>
            </a:spcBef>
            <a:spcAft>
              <a:spcPct val="35000"/>
            </a:spcAft>
          </a:pPr>
          <a:r>
            <a:rPr lang="ru-RU" sz="1400" b="1" kern="1200" dirty="0">
              <a:solidFill>
                <a:sysClr val="windowText" lastClr="000000">
                  <a:hueOff val="0"/>
                  <a:satOff val="0"/>
                  <a:lumOff val="0"/>
                  <a:alphaOff val="0"/>
                </a:sysClr>
              </a:solidFill>
              <a:latin typeface="+mn-lt"/>
              <a:ea typeface="+mn-ea"/>
              <a:cs typeface="+mn-cs"/>
            </a:rPr>
            <a:t>Приемы в рамках работы Передвижной приемной Правительства Архангельской области</a:t>
          </a:r>
        </a:p>
        <a:p>
          <a:pPr lvl="0" algn="ctr" defTabSz="400050">
            <a:lnSpc>
              <a:spcPct val="90000"/>
            </a:lnSpc>
            <a:spcBef>
              <a:spcPct val="0"/>
            </a:spcBef>
            <a:spcAft>
              <a:spcPct val="35000"/>
            </a:spcAft>
          </a:pPr>
          <a:r>
            <a:rPr lang="ru-RU" sz="1400" b="1" kern="1200" dirty="0" smtClean="0">
              <a:solidFill>
                <a:sysClr val="windowText" lastClr="000000">
                  <a:hueOff val="0"/>
                  <a:satOff val="0"/>
                  <a:lumOff val="0"/>
                  <a:alphaOff val="0"/>
                </a:sysClr>
              </a:solidFill>
              <a:latin typeface="+mn-lt"/>
              <a:ea typeface="+mn-ea"/>
              <a:cs typeface="+mn-cs"/>
            </a:rPr>
            <a:t>Проведен </a:t>
          </a:r>
          <a:r>
            <a:rPr lang="ru-RU" sz="1400" b="1" kern="1200" dirty="0" smtClean="0">
              <a:solidFill>
                <a:srgbClr val="FF0000"/>
              </a:solidFill>
              <a:latin typeface="+mn-lt"/>
              <a:ea typeface="+mn-ea"/>
              <a:cs typeface="+mn-cs"/>
            </a:rPr>
            <a:t>21</a:t>
          </a:r>
          <a:r>
            <a:rPr lang="ru-RU" sz="1400" b="1" kern="1200" dirty="0" smtClean="0">
              <a:solidFill>
                <a:sysClr val="windowText" lastClr="000000">
                  <a:hueOff val="0"/>
                  <a:satOff val="0"/>
                  <a:lumOff val="0"/>
                  <a:alphaOff val="0"/>
                </a:sysClr>
              </a:solidFill>
              <a:latin typeface="+mn-lt"/>
              <a:ea typeface="+mn-ea"/>
              <a:cs typeface="+mn-cs"/>
            </a:rPr>
            <a:t> </a:t>
          </a:r>
          <a:r>
            <a:rPr lang="ru-RU" sz="1400" b="1" kern="1200" dirty="0">
              <a:solidFill>
                <a:sysClr val="windowText" lastClr="000000">
                  <a:hueOff val="0"/>
                  <a:satOff val="0"/>
                  <a:lumOff val="0"/>
                  <a:alphaOff val="0"/>
                </a:sysClr>
              </a:solidFill>
              <a:latin typeface="+mn-lt"/>
              <a:ea typeface="+mn-ea"/>
              <a:cs typeface="+mn-cs"/>
            </a:rPr>
            <a:t>прием</a:t>
          </a:r>
        </a:p>
        <a:p>
          <a:pPr lvl="0" algn="ctr" defTabSz="400050">
            <a:lnSpc>
              <a:spcPct val="90000"/>
            </a:lnSpc>
            <a:spcBef>
              <a:spcPct val="0"/>
            </a:spcBef>
            <a:spcAft>
              <a:spcPct val="35000"/>
            </a:spcAft>
          </a:pPr>
          <a:endParaRPr lang="ru-RU" sz="900" b="1" kern="1200" dirty="0">
            <a:solidFill>
              <a:sysClr val="windowText" lastClr="000000">
                <a:hueOff val="0"/>
                <a:satOff val="0"/>
                <a:lumOff val="0"/>
                <a:alphaOff val="0"/>
              </a:sysClr>
            </a:solidFill>
            <a:latin typeface="+mn-lt"/>
            <a:ea typeface="+mn-ea"/>
            <a:cs typeface="+mn-cs"/>
          </a:endParaRPr>
        </a:p>
      </dsp:txBody>
      <dsp:txXfrm>
        <a:off x="597103" y="2868573"/>
        <a:ext cx="4163443" cy="118285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3B0442-5217-4944-A8CF-03EF054F2181}">
      <dsp:nvSpPr>
        <dsp:cNvPr id="0" name=""/>
        <dsp:cNvSpPr/>
      </dsp:nvSpPr>
      <dsp:spPr>
        <a:xfrm>
          <a:off x="72404" y="0"/>
          <a:ext cx="1327639" cy="53490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err="1"/>
            <a:t>Устьянский</a:t>
          </a:r>
          <a:r>
            <a:rPr lang="ru-RU" sz="1400" b="1" kern="1200" dirty="0"/>
            <a:t> </a:t>
          </a:r>
          <a:r>
            <a:rPr lang="ru-RU" sz="1400" b="1" kern="1200" dirty="0" smtClean="0"/>
            <a:t>район</a:t>
          </a:r>
          <a:endParaRPr lang="ru-RU" sz="1400" b="1" kern="1200" dirty="0"/>
        </a:p>
      </dsp:txBody>
      <dsp:txXfrm>
        <a:off x="72404" y="0"/>
        <a:ext cx="1327639" cy="534903"/>
      </dsp:txXfrm>
    </dsp:sp>
    <dsp:sp modelId="{5172999F-C21A-44E4-961C-0A022FEDB4C3}">
      <dsp:nvSpPr>
        <dsp:cNvPr id="0" name=""/>
        <dsp:cNvSpPr/>
      </dsp:nvSpPr>
      <dsp:spPr>
        <a:xfrm>
          <a:off x="205168" y="534903"/>
          <a:ext cx="128955" cy="863361"/>
        </a:xfrm>
        <a:custGeom>
          <a:avLst/>
          <a:gdLst/>
          <a:ahLst/>
          <a:cxnLst/>
          <a:rect l="0" t="0" r="0" b="0"/>
          <a:pathLst>
            <a:path>
              <a:moveTo>
                <a:pt x="0" y="0"/>
              </a:moveTo>
              <a:lnTo>
                <a:pt x="0" y="863361"/>
              </a:lnTo>
              <a:lnTo>
                <a:pt x="128955" y="86336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522FF8-FF6D-4937-89C5-22738C12238A}">
      <dsp:nvSpPr>
        <dsp:cNvPr id="0" name=""/>
        <dsp:cNvSpPr/>
      </dsp:nvSpPr>
      <dsp:spPr>
        <a:xfrm>
          <a:off x="334124" y="599406"/>
          <a:ext cx="1337443" cy="15977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a:t>с. Бестужево</a:t>
          </a:r>
        </a:p>
        <a:p>
          <a:pPr lvl="0" algn="ctr" defTabSz="533400">
            <a:lnSpc>
              <a:spcPct val="90000"/>
            </a:lnSpc>
            <a:spcBef>
              <a:spcPct val="0"/>
            </a:spcBef>
            <a:spcAft>
              <a:spcPct val="35000"/>
            </a:spcAft>
          </a:pPr>
          <a:r>
            <a:rPr lang="ru-RU" sz="1200" kern="1200" dirty="0"/>
            <a:t>д. </a:t>
          </a:r>
          <a:r>
            <a:rPr lang="ru-RU" sz="1200" kern="1200" dirty="0" err="1" smtClean="0"/>
            <a:t>Левоплосская</a:t>
          </a:r>
          <a:endParaRPr lang="ru-RU" sz="1200" kern="1200" dirty="0" smtClean="0"/>
        </a:p>
        <a:p>
          <a:pPr lvl="0" algn="ctr" defTabSz="533400">
            <a:lnSpc>
              <a:spcPct val="90000"/>
            </a:lnSpc>
            <a:spcBef>
              <a:spcPct val="0"/>
            </a:spcBef>
            <a:spcAft>
              <a:spcPct val="35000"/>
            </a:spcAft>
          </a:pPr>
          <a:r>
            <a:rPr lang="ru-RU" sz="1200" kern="1200" dirty="0" smtClean="0"/>
            <a:t>с. </a:t>
          </a:r>
          <a:r>
            <a:rPr lang="ru-RU" sz="1200" kern="1200" dirty="0" err="1" smtClean="0"/>
            <a:t>Строевское</a:t>
          </a:r>
          <a:endParaRPr lang="ru-RU" sz="1200" kern="1200" dirty="0" smtClean="0"/>
        </a:p>
        <a:p>
          <a:pPr lvl="0" algn="ctr" defTabSz="533400">
            <a:lnSpc>
              <a:spcPct val="90000"/>
            </a:lnSpc>
            <a:spcBef>
              <a:spcPct val="0"/>
            </a:spcBef>
            <a:spcAft>
              <a:spcPct val="35000"/>
            </a:spcAft>
          </a:pPr>
          <a:r>
            <a:rPr lang="ru-RU" sz="1200" kern="1200" dirty="0" smtClean="0"/>
            <a:t>п. Октябрьский</a:t>
          </a:r>
        </a:p>
        <a:p>
          <a:pPr lvl="0" algn="ctr" defTabSz="533400">
            <a:lnSpc>
              <a:spcPct val="90000"/>
            </a:lnSpc>
            <a:spcBef>
              <a:spcPct val="0"/>
            </a:spcBef>
            <a:spcAft>
              <a:spcPct val="35000"/>
            </a:spcAft>
          </a:pPr>
          <a:endParaRPr lang="ru-RU" sz="800" kern="1200" dirty="0"/>
        </a:p>
      </dsp:txBody>
      <dsp:txXfrm>
        <a:off x="334124" y="599406"/>
        <a:ext cx="1337443" cy="1597718"/>
      </dsp:txXfrm>
    </dsp:sp>
    <dsp:sp modelId="{E305FA2A-D702-4C8D-8861-C396BEA81924}">
      <dsp:nvSpPr>
        <dsp:cNvPr id="0" name=""/>
        <dsp:cNvSpPr/>
      </dsp:nvSpPr>
      <dsp:spPr>
        <a:xfrm>
          <a:off x="1771586" y="0"/>
          <a:ext cx="1259423" cy="5206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err="1"/>
            <a:t>Плесецкий</a:t>
          </a:r>
          <a:r>
            <a:rPr lang="ru-RU" sz="1000" b="1" kern="1200" dirty="0"/>
            <a:t> </a:t>
          </a:r>
          <a:endParaRPr lang="ru-RU" sz="1000" b="1" kern="1200" dirty="0" smtClean="0"/>
        </a:p>
        <a:p>
          <a:pPr lvl="0" algn="ctr" defTabSz="622300">
            <a:lnSpc>
              <a:spcPct val="90000"/>
            </a:lnSpc>
            <a:spcBef>
              <a:spcPct val="0"/>
            </a:spcBef>
            <a:spcAft>
              <a:spcPct val="35000"/>
            </a:spcAft>
          </a:pPr>
          <a:r>
            <a:rPr lang="ru-RU" sz="1400" b="1" kern="1200" dirty="0" smtClean="0"/>
            <a:t>район</a:t>
          </a:r>
          <a:endParaRPr lang="ru-RU" sz="1400" b="1" kern="1200" dirty="0"/>
        </a:p>
      </dsp:txBody>
      <dsp:txXfrm>
        <a:off x="1771586" y="0"/>
        <a:ext cx="1259423" cy="520645"/>
      </dsp:txXfrm>
    </dsp:sp>
    <dsp:sp modelId="{A501AA5A-6050-4208-BC5B-1B5963BE7CE9}">
      <dsp:nvSpPr>
        <dsp:cNvPr id="0" name=""/>
        <dsp:cNvSpPr/>
      </dsp:nvSpPr>
      <dsp:spPr>
        <a:xfrm>
          <a:off x="1897528" y="520645"/>
          <a:ext cx="109207" cy="615099"/>
        </a:xfrm>
        <a:custGeom>
          <a:avLst/>
          <a:gdLst/>
          <a:ahLst/>
          <a:cxnLst/>
          <a:rect l="0" t="0" r="0" b="0"/>
          <a:pathLst>
            <a:path>
              <a:moveTo>
                <a:pt x="0" y="0"/>
              </a:moveTo>
              <a:lnTo>
                <a:pt x="0" y="615099"/>
              </a:lnTo>
              <a:lnTo>
                <a:pt x="109207" y="6150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76BC5-0EFE-4077-84FB-69CA41ED3167}">
      <dsp:nvSpPr>
        <dsp:cNvPr id="0" name=""/>
        <dsp:cNvSpPr/>
      </dsp:nvSpPr>
      <dsp:spPr>
        <a:xfrm>
          <a:off x="2006736" y="599406"/>
          <a:ext cx="1030149" cy="107267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a:t>с. Конево</a:t>
          </a:r>
        </a:p>
        <a:p>
          <a:pPr lvl="0" algn="ctr" defTabSz="533400">
            <a:lnSpc>
              <a:spcPct val="90000"/>
            </a:lnSpc>
            <a:spcBef>
              <a:spcPct val="0"/>
            </a:spcBef>
            <a:spcAft>
              <a:spcPct val="35000"/>
            </a:spcAft>
          </a:pPr>
          <a:r>
            <a:rPr lang="ru-RU" sz="1200" kern="1200" dirty="0"/>
            <a:t>д. </a:t>
          </a:r>
          <a:r>
            <a:rPr lang="ru-RU" sz="1200" kern="1200" dirty="0" smtClean="0"/>
            <a:t>Федово</a:t>
          </a:r>
        </a:p>
        <a:p>
          <a:pPr lvl="0" algn="ctr" defTabSz="533400">
            <a:lnSpc>
              <a:spcPct val="90000"/>
            </a:lnSpc>
            <a:spcBef>
              <a:spcPct val="0"/>
            </a:spcBef>
            <a:spcAft>
              <a:spcPct val="35000"/>
            </a:spcAft>
          </a:pPr>
          <a:r>
            <a:rPr lang="ru-RU" sz="1200" kern="1200" dirty="0" smtClean="0"/>
            <a:t>п. Плесецк</a:t>
          </a:r>
        </a:p>
        <a:p>
          <a:pPr lvl="0" algn="ctr" defTabSz="533400">
            <a:lnSpc>
              <a:spcPct val="90000"/>
            </a:lnSpc>
            <a:spcBef>
              <a:spcPct val="0"/>
            </a:spcBef>
            <a:spcAft>
              <a:spcPct val="35000"/>
            </a:spcAft>
          </a:pPr>
          <a:r>
            <a:rPr lang="ru-RU" sz="1200" kern="1200" dirty="0" smtClean="0"/>
            <a:t>п. </a:t>
          </a:r>
          <a:r>
            <a:rPr lang="ru-RU" sz="1200" kern="1200" dirty="0" err="1" smtClean="0"/>
            <a:t>Савинск</a:t>
          </a:r>
          <a:endParaRPr lang="ru-RU" sz="800" kern="1200" dirty="0"/>
        </a:p>
      </dsp:txBody>
      <dsp:txXfrm>
        <a:off x="2006736" y="599406"/>
        <a:ext cx="1030149" cy="1072676"/>
      </dsp:txXfrm>
    </dsp:sp>
    <dsp:sp modelId="{06BF605D-C18E-4494-853D-A76DCD909F61}">
      <dsp:nvSpPr>
        <dsp:cNvPr id="0" name=""/>
        <dsp:cNvSpPr/>
      </dsp:nvSpPr>
      <dsp:spPr>
        <a:xfrm>
          <a:off x="3282149" y="0"/>
          <a:ext cx="1111445" cy="5658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a:t>Вельский </a:t>
          </a:r>
          <a:r>
            <a:rPr lang="ru-RU" sz="1400" b="1" kern="1200" dirty="0" smtClean="0"/>
            <a:t>район</a:t>
          </a:r>
          <a:endParaRPr lang="ru-RU" sz="1400" b="1" kern="1200" dirty="0"/>
        </a:p>
      </dsp:txBody>
      <dsp:txXfrm>
        <a:off x="3282149" y="0"/>
        <a:ext cx="1111445" cy="565898"/>
      </dsp:txXfrm>
    </dsp:sp>
    <dsp:sp modelId="{01AEBED3-E900-42B4-8FC1-B41D6ABED857}">
      <dsp:nvSpPr>
        <dsp:cNvPr id="0" name=""/>
        <dsp:cNvSpPr/>
      </dsp:nvSpPr>
      <dsp:spPr>
        <a:xfrm>
          <a:off x="3347574" y="565898"/>
          <a:ext cx="91440" cy="419892"/>
        </a:xfrm>
        <a:custGeom>
          <a:avLst/>
          <a:gdLst/>
          <a:ahLst/>
          <a:cxnLst/>
          <a:rect l="0" t="0" r="0" b="0"/>
          <a:pathLst>
            <a:path>
              <a:moveTo>
                <a:pt x="45720" y="0"/>
              </a:moveTo>
              <a:lnTo>
                <a:pt x="45720" y="419892"/>
              </a:lnTo>
              <a:lnTo>
                <a:pt x="113601" y="41989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5F9E4-B701-4C4A-A8F3-96844EF0FDEB}">
      <dsp:nvSpPr>
        <dsp:cNvPr id="0" name=""/>
        <dsp:cNvSpPr/>
      </dsp:nvSpPr>
      <dsp:spPr>
        <a:xfrm>
          <a:off x="3461175" y="599406"/>
          <a:ext cx="1241744" cy="77276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a:t>г. </a:t>
          </a:r>
          <a:r>
            <a:rPr lang="ru-RU" sz="1200" kern="1200" dirty="0" smtClean="0"/>
            <a:t>Вельск</a:t>
          </a:r>
        </a:p>
        <a:p>
          <a:pPr lvl="0" algn="ctr" defTabSz="533400">
            <a:lnSpc>
              <a:spcPct val="90000"/>
            </a:lnSpc>
            <a:spcBef>
              <a:spcPct val="0"/>
            </a:spcBef>
            <a:spcAft>
              <a:spcPct val="35000"/>
            </a:spcAft>
          </a:pPr>
          <a:r>
            <a:rPr lang="ru-RU" sz="1200" kern="1200" dirty="0" smtClean="0"/>
            <a:t>д. Долматово</a:t>
          </a:r>
          <a:endParaRPr lang="ru-RU" sz="1200" kern="1200" dirty="0"/>
        </a:p>
      </dsp:txBody>
      <dsp:txXfrm>
        <a:off x="3461175" y="599406"/>
        <a:ext cx="1241744" cy="772769"/>
      </dsp:txXfrm>
    </dsp:sp>
    <dsp:sp modelId="{734E18D7-27FF-4A07-A424-0B1D6D780750}">
      <dsp:nvSpPr>
        <dsp:cNvPr id="0" name=""/>
        <dsp:cNvSpPr/>
      </dsp:nvSpPr>
      <dsp:spPr>
        <a:xfrm>
          <a:off x="4555336" y="0"/>
          <a:ext cx="1708395" cy="5477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err="1" smtClean="0"/>
            <a:t>Верхнетоемский</a:t>
          </a:r>
          <a:r>
            <a:rPr lang="ru-RU" sz="1000" b="1" kern="1200" dirty="0" smtClean="0"/>
            <a:t> </a:t>
          </a:r>
          <a:r>
            <a:rPr lang="ru-RU" sz="1400" b="1" kern="1200" dirty="0" smtClean="0"/>
            <a:t>район</a:t>
          </a:r>
          <a:endParaRPr lang="ru-RU" sz="1400" b="1" kern="1200" dirty="0"/>
        </a:p>
      </dsp:txBody>
      <dsp:txXfrm>
        <a:off x="4555336" y="0"/>
        <a:ext cx="1708395" cy="547704"/>
      </dsp:txXfrm>
    </dsp:sp>
    <dsp:sp modelId="{BE4A3CFD-E9D2-4CC6-BE24-E012F9744601}">
      <dsp:nvSpPr>
        <dsp:cNvPr id="0" name=""/>
        <dsp:cNvSpPr/>
      </dsp:nvSpPr>
      <dsp:spPr>
        <a:xfrm>
          <a:off x="4726175" y="547704"/>
          <a:ext cx="116722" cy="774027"/>
        </a:xfrm>
        <a:custGeom>
          <a:avLst/>
          <a:gdLst/>
          <a:ahLst/>
          <a:cxnLst/>
          <a:rect l="0" t="0" r="0" b="0"/>
          <a:pathLst>
            <a:path>
              <a:moveTo>
                <a:pt x="0" y="0"/>
              </a:moveTo>
              <a:lnTo>
                <a:pt x="0" y="774027"/>
              </a:lnTo>
              <a:lnTo>
                <a:pt x="116722" y="77402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DF039-0571-4546-BFF9-541088DC3074}">
      <dsp:nvSpPr>
        <dsp:cNvPr id="0" name=""/>
        <dsp:cNvSpPr/>
      </dsp:nvSpPr>
      <dsp:spPr>
        <a:xfrm>
          <a:off x="4842897" y="599406"/>
          <a:ext cx="1512559" cy="144465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a:t>д</a:t>
          </a:r>
          <a:r>
            <a:rPr lang="ru-RU" sz="1200" kern="1200"/>
            <a:t>. </a:t>
          </a:r>
          <a:r>
            <a:rPr lang="ru-RU" sz="1200" kern="1200" smtClean="0"/>
            <a:t>Кондратовская</a:t>
          </a:r>
          <a:endParaRPr lang="ru-RU" sz="1200" kern="1200" dirty="0"/>
        </a:p>
        <a:p>
          <a:pPr lvl="0" algn="ctr" defTabSz="533400">
            <a:lnSpc>
              <a:spcPct val="90000"/>
            </a:lnSpc>
            <a:spcBef>
              <a:spcPct val="0"/>
            </a:spcBef>
            <a:spcAft>
              <a:spcPct val="35000"/>
            </a:spcAft>
          </a:pPr>
          <a:r>
            <a:rPr lang="ru-RU" sz="1200" kern="1200" dirty="0"/>
            <a:t>д. </a:t>
          </a:r>
          <a:r>
            <a:rPr lang="ru-RU" sz="1200" kern="1200" dirty="0" err="1" smtClean="0"/>
            <a:t>Автономовская</a:t>
          </a:r>
          <a:endParaRPr lang="ru-RU" sz="1200" kern="1200" dirty="0" smtClean="0"/>
        </a:p>
        <a:p>
          <a:pPr lvl="0" algn="ctr" defTabSz="533400">
            <a:lnSpc>
              <a:spcPct val="90000"/>
            </a:lnSpc>
            <a:spcBef>
              <a:spcPct val="0"/>
            </a:spcBef>
            <a:spcAft>
              <a:spcPct val="35000"/>
            </a:spcAft>
          </a:pPr>
          <a:r>
            <a:rPr lang="ru-RU" sz="1200" kern="1200" dirty="0" smtClean="0"/>
            <a:t>п. Двинской</a:t>
          </a:r>
        </a:p>
        <a:p>
          <a:pPr lvl="0" algn="ctr" defTabSz="533400">
            <a:lnSpc>
              <a:spcPct val="90000"/>
            </a:lnSpc>
            <a:spcBef>
              <a:spcPct val="0"/>
            </a:spcBef>
            <a:spcAft>
              <a:spcPct val="35000"/>
            </a:spcAft>
          </a:pPr>
          <a:r>
            <a:rPr lang="ru-RU" sz="1200" kern="1200" dirty="0" smtClean="0"/>
            <a:t>с. В. Тойма</a:t>
          </a:r>
          <a:endParaRPr lang="ru-RU" sz="800" kern="1200" dirty="0"/>
        </a:p>
      </dsp:txBody>
      <dsp:txXfrm>
        <a:off x="4842897" y="599406"/>
        <a:ext cx="1512559" cy="1444652"/>
      </dsp:txXfrm>
    </dsp:sp>
    <dsp:sp modelId="{650744AA-A08B-4126-BF88-E4388752E1B6}">
      <dsp:nvSpPr>
        <dsp:cNvPr id="0" name=""/>
        <dsp:cNvSpPr/>
      </dsp:nvSpPr>
      <dsp:spPr>
        <a:xfrm>
          <a:off x="6461507" y="0"/>
          <a:ext cx="1891420" cy="5633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b="1" kern="1200" dirty="0" err="1"/>
            <a:t>Красноборский</a:t>
          </a:r>
          <a:r>
            <a:rPr lang="ru-RU" sz="1000" b="1" kern="1200" dirty="0"/>
            <a:t> </a:t>
          </a:r>
          <a:r>
            <a:rPr lang="ru-RU" sz="1400" b="1" kern="1200" dirty="0" smtClean="0"/>
            <a:t>район</a:t>
          </a:r>
          <a:endParaRPr lang="ru-RU" sz="1000" b="1" kern="1200" dirty="0"/>
        </a:p>
      </dsp:txBody>
      <dsp:txXfrm>
        <a:off x="6461507" y="0"/>
        <a:ext cx="1891420" cy="563359"/>
      </dsp:txXfrm>
    </dsp:sp>
    <dsp:sp modelId="{6ED24DC3-D2B3-45DA-90E2-51CADC3EBAA2}">
      <dsp:nvSpPr>
        <dsp:cNvPr id="0" name=""/>
        <dsp:cNvSpPr/>
      </dsp:nvSpPr>
      <dsp:spPr>
        <a:xfrm>
          <a:off x="6650649" y="563359"/>
          <a:ext cx="155741" cy="1052404"/>
        </a:xfrm>
        <a:custGeom>
          <a:avLst/>
          <a:gdLst/>
          <a:ahLst/>
          <a:cxnLst/>
          <a:rect l="0" t="0" r="0" b="0"/>
          <a:pathLst>
            <a:path>
              <a:moveTo>
                <a:pt x="0" y="0"/>
              </a:moveTo>
              <a:lnTo>
                <a:pt x="0" y="1052404"/>
              </a:lnTo>
              <a:lnTo>
                <a:pt x="155741" y="105240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3725B-A602-427E-956D-1930AB9C1F2E}">
      <dsp:nvSpPr>
        <dsp:cNvPr id="0" name=""/>
        <dsp:cNvSpPr/>
      </dsp:nvSpPr>
      <dsp:spPr>
        <a:xfrm>
          <a:off x="6806390" y="599400"/>
          <a:ext cx="1384833" cy="203272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a:t>с. </a:t>
          </a:r>
          <a:r>
            <a:rPr lang="ru-RU" sz="1200" kern="1200" dirty="0" err="1"/>
            <a:t>Черевково</a:t>
          </a:r>
          <a:endParaRPr lang="ru-RU" sz="1200" kern="1200" dirty="0"/>
        </a:p>
        <a:p>
          <a:pPr lvl="0" algn="ctr" defTabSz="533400">
            <a:lnSpc>
              <a:spcPct val="90000"/>
            </a:lnSpc>
            <a:spcBef>
              <a:spcPct val="0"/>
            </a:spcBef>
            <a:spcAft>
              <a:spcPct val="35000"/>
            </a:spcAft>
          </a:pPr>
          <a:r>
            <a:rPr lang="ru-RU" sz="1200" kern="1200" dirty="0"/>
            <a:t>п. </a:t>
          </a:r>
          <a:r>
            <a:rPr lang="ru-RU" sz="1200" kern="1200" dirty="0" smtClean="0"/>
            <a:t>Куликово </a:t>
          </a:r>
        </a:p>
        <a:p>
          <a:pPr lvl="0" algn="ctr" defTabSz="533400">
            <a:lnSpc>
              <a:spcPct val="90000"/>
            </a:lnSpc>
            <a:spcBef>
              <a:spcPct val="0"/>
            </a:spcBef>
            <a:spcAft>
              <a:spcPct val="35000"/>
            </a:spcAft>
          </a:pPr>
          <a:r>
            <a:rPr lang="ru-RU" sz="1200" kern="1200" dirty="0" smtClean="0"/>
            <a:t>с. Верхняя Уфтюга</a:t>
          </a:r>
        </a:p>
        <a:p>
          <a:pPr lvl="0" algn="ctr" defTabSz="533400">
            <a:lnSpc>
              <a:spcPct val="90000"/>
            </a:lnSpc>
            <a:spcBef>
              <a:spcPct val="0"/>
            </a:spcBef>
            <a:spcAft>
              <a:spcPct val="35000"/>
            </a:spcAft>
          </a:pPr>
          <a:r>
            <a:rPr lang="ru-RU" sz="1200" kern="1200" dirty="0" smtClean="0"/>
            <a:t>д. Большая Слудка</a:t>
          </a:r>
        </a:p>
        <a:p>
          <a:pPr lvl="0" algn="ctr" defTabSz="533400">
            <a:lnSpc>
              <a:spcPct val="90000"/>
            </a:lnSpc>
            <a:spcBef>
              <a:spcPct val="0"/>
            </a:spcBef>
            <a:spcAft>
              <a:spcPct val="35000"/>
            </a:spcAft>
          </a:pPr>
          <a:r>
            <a:rPr lang="ru-RU" sz="1200" kern="1200" dirty="0" smtClean="0"/>
            <a:t>п. </a:t>
          </a:r>
          <a:r>
            <a:rPr lang="ru-RU" sz="1200" kern="1200" dirty="0" err="1" smtClean="0"/>
            <a:t>Дябрино</a:t>
          </a:r>
          <a:endParaRPr lang="ru-RU" sz="1200" kern="1200" dirty="0" smtClean="0"/>
        </a:p>
        <a:p>
          <a:pPr lvl="0" algn="ctr" defTabSz="533400">
            <a:lnSpc>
              <a:spcPct val="90000"/>
            </a:lnSpc>
            <a:spcBef>
              <a:spcPct val="0"/>
            </a:spcBef>
            <a:spcAft>
              <a:spcPct val="35000"/>
            </a:spcAft>
          </a:pPr>
          <a:r>
            <a:rPr lang="ru-RU" sz="1200" kern="1200" dirty="0" smtClean="0"/>
            <a:t>д. </a:t>
          </a:r>
          <a:r>
            <a:rPr lang="ru-RU" sz="1200" kern="1200" dirty="0" err="1" smtClean="0"/>
            <a:t>Ершевская</a:t>
          </a:r>
          <a:endParaRPr lang="ru-RU" sz="1200" kern="1200" dirty="0" smtClean="0"/>
        </a:p>
        <a:p>
          <a:pPr lvl="0" algn="ctr" defTabSz="533400">
            <a:lnSpc>
              <a:spcPct val="90000"/>
            </a:lnSpc>
            <a:spcBef>
              <a:spcPct val="0"/>
            </a:spcBef>
            <a:spcAft>
              <a:spcPct val="35000"/>
            </a:spcAft>
          </a:pPr>
          <a:r>
            <a:rPr lang="ru-RU" sz="1200" kern="1200" dirty="0" smtClean="0"/>
            <a:t>с. Красноборск</a:t>
          </a:r>
        </a:p>
        <a:p>
          <a:pPr lvl="0" algn="ctr" defTabSz="533400">
            <a:lnSpc>
              <a:spcPct val="90000"/>
            </a:lnSpc>
            <a:spcBef>
              <a:spcPct val="0"/>
            </a:spcBef>
            <a:spcAft>
              <a:spcPct val="35000"/>
            </a:spcAft>
          </a:pPr>
          <a:r>
            <a:rPr lang="ru-RU" sz="1200" kern="1200" dirty="0" smtClean="0"/>
            <a:t>д. Большая</a:t>
          </a:r>
          <a:endParaRPr lang="ru-RU" sz="800" kern="1200" dirty="0"/>
        </a:p>
      </dsp:txBody>
      <dsp:txXfrm>
        <a:off x="6806390" y="599400"/>
        <a:ext cx="1384833" cy="20327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3777C1A-E8CE-4503-83ED-DA490F3C38D7}" type="datetimeFigureOut">
              <a:rPr lang="ru-RU"/>
              <a:pPr>
                <a:defRPr/>
              </a:pPr>
              <a:t>23.12.2016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815BD97-E20D-4317-8068-F0DAC48B8892}" type="slidenum">
              <a:rPr lang="ru-RU"/>
              <a:pPr>
                <a:defRPr/>
              </a:pPr>
              <a:t>‹#›</a:t>
            </a:fld>
            <a:endParaRPr lang="ru-RU"/>
          </a:p>
        </p:txBody>
      </p:sp>
    </p:spTree>
    <p:extLst>
      <p:ext uri="{BB962C8B-B14F-4D97-AF65-F5344CB8AC3E}">
        <p14:creationId xmlns:p14="http://schemas.microsoft.com/office/powerpoint/2010/main" xmlns="" val="3009869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5E9A4-42A1-4E78-BFFA-BA864138E870}" type="slidenum">
              <a:rPr lang="ru-RU">
                <a:cs typeface="Arial" charset="0"/>
              </a:rPr>
              <a:pPr fontAlgn="base">
                <a:spcBef>
                  <a:spcPct val="0"/>
                </a:spcBef>
                <a:spcAft>
                  <a:spcPct val="0"/>
                </a:spcAft>
                <a:defRPr/>
              </a:pPr>
              <a:t>32</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691B9918-0E2B-40F8-8544-5B5AD04DDD2A}" type="datetimeFigureOut">
              <a:rPr lang="ru-RU"/>
              <a:pPr>
                <a:defRPr/>
              </a:pPr>
              <a:t>23.12.2016</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AD74E41A-B384-44B0-8BCD-2D30B62D093B}" type="slidenum">
              <a:rPr lang="ru-RU"/>
              <a:pPr>
                <a:defRPr/>
              </a:pPr>
              <a:t>‹#›</a:t>
            </a:fld>
            <a:endParaRPr lang="ru-RU"/>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0106CF2-4E36-44DC-B1C2-0C8542D31FC6}" type="datetimeFigureOut">
              <a:rPr lang="ru-RU"/>
              <a:pPr>
                <a:defRPr/>
              </a:pPr>
              <a:t>23.12.2016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4B954C8-7705-4416-8A16-4C6266C18D74}" type="slidenum">
              <a:rPr lang="ru-RU"/>
              <a:pPr>
                <a:defRPr/>
              </a:pPr>
              <a:t>‹#›</a:t>
            </a:fld>
            <a:endParaRPr lang="ru-RU"/>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EECA71B-1A38-4AAD-AE2B-EE652E8B9138}" type="datetimeFigureOut">
              <a:rPr lang="ru-RU"/>
              <a:pPr>
                <a:defRPr/>
              </a:pPr>
              <a:t>23.12.2016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CB9263C-68AB-4606-A461-7617E463D31E}" type="slidenum">
              <a:rPr lang="ru-RU"/>
              <a:pPr>
                <a:defRPr/>
              </a:pPr>
              <a:t>‹#›</a:t>
            </a:fld>
            <a:endParaRPr lang="ru-RU"/>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9561727-FD50-4206-B820-0D19EB8D48EB}" type="datetimeFigureOut">
              <a:rPr lang="ru-RU"/>
              <a:pPr>
                <a:defRPr/>
              </a:pPr>
              <a:t>23.12.2016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E1BB6FB-8C23-4F6E-A29E-9B27E6A1A449}" type="slidenum">
              <a:rPr lang="ru-RU"/>
              <a:pPr>
                <a:defRPr/>
              </a:pPr>
              <a:t>‹#›</a:t>
            </a:fld>
            <a:endParaRPr lang="ru-RU"/>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8F959964-4A04-453D-A2ED-AFD96815F72C}" type="datetimeFigureOut">
              <a:rPr lang="ru-RU"/>
              <a:pPr>
                <a:defRPr/>
              </a:pPr>
              <a:t>23.12.2016</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651B89B-4D4B-4F11-8AED-912EC03C7A97}" type="slidenum">
              <a:rPr lang="ru-RU"/>
              <a:pPr>
                <a:defRPr/>
              </a:pPr>
              <a:t>‹#›</a:t>
            </a:fld>
            <a:endParaRPr lang="ru-RU"/>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73B5B2BF-4DD2-4AEF-94A0-C41BCDD122D4}" type="datetimeFigureOut">
              <a:rPr lang="ru-RU"/>
              <a:pPr>
                <a:defRPr/>
              </a:pPr>
              <a:t>23.12.2016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339EB49-9D3E-4BF0-BE44-E4293366FE87}" type="slidenum">
              <a:rPr lang="ru-RU"/>
              <a:pPr>
                <a:defRPr/>
              </a:pPr>
              <a:t>‹#›</a:t>
            </a:fld>
            <a:endParaRPr lang="ru-RU"/>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75C1EB20-11DF-4E36-8183-DC95282D3B56}" type="datetimeFigureOut">
              <a:rPr lang="ru-RU"/>
              <a:pPr>
                <a:defRPr/>
              </a:pPr>
              <a:t>23.12.2016</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4A23098C-C7E5-4376-A6C4-9072605CD7D4}"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0B3DA1CE-4C20-427A-A6FD-B374EE34DFAE}" type="datetimeFigureOut">
              <a:rPr lang="ru-RU"/>
              <a:pPr>
                <a:defRPr/>
              </a:pPr>
              <a:t>23.12.2016</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9893982-114D-4D81-B1FE-4E7F4E7F1C36}" type="slidenum">
              <a:rPr lang="ru-RU"/>
              <a:pPr>
                <a:defRPr/>
              </a:pPr>
              <a:t>‹#›</a:t>
            </a:fld>
            <a:endParaRPr lang="ru-RU"/>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56E249D-140A-424C-9119-69238D4ED058}" type="datetimeFigureOut">
              <a:rPr lang="ru-RU"/>
              <a:pPr>
                <a:defRPr/>
              </a:pPr>
              <a:t>23.12.2016</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C06A7D16-AC52-4C2B-844B-CB208621C6DA}" type="slidenum">
              <a:rPr lang="ru-RU"/>
              <a:pPr>
                <a:defRPr/>
              </a:pPr>
              <a:t>‹#›</a:t>
            </a:fld>
            <a:endParaRPr lang="ru-RU"/>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7B39FBD-491F-4DE0-921B-D3E3C9A4EF6B}" type="datetimeFigureOut">
              <a:rPr lang="ru-RU"/>
              <a:pPr>
                <a:defRPr/>
              </a:pPr>
              <a:t>23.12.2016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743FEB1-C65E-4316-BF44-438C76D6A878}" type="slidenum">
              <a:rPr lang="ru-RU"/>
              <a:pPr>
                <a:defRPr/>
              </a:pPr>
              <a:t>‹#›</a:t>
            </a:fld>
            <a:endParaRPr lang="ru-RU"/>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913C7041-2B51-4471-A0CC-4C684CC71222}" type="datetimeFigureOut">
              <a:rPr lang="ru-RU"/>
              <a:pPr>
                <a:defRPr/>
              </a:pPr>
              <a:t>23.12.2016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A902948-A892-4E5C-AB13-FE9A127A9B41}" type="slidenum">
              <a:rPr lang="ru-RU"/>
              <a:pPr>
                <a:defRPr/>
              </a:pPr>
              <a:t>‹#›</a:t>
            </a:fld>
            <a:endParaRPr lang="ru-RU"/>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FE61D48F-324E-422D-868B-E0C6C39EF86B}" type="datetimeFigureOut">
              <a:rPr lang="ru-RU"/>
              <a:pPr>
                <a:defRPr/>
              </a:pPr>
              <a:t>23.12.2016</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D3DD96CD-07B3-4F47-81DB-D57D705D43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4" r:id="rId1"/>
    <p:sldLayoutId id="2147483923" r:id="rId2"/>
    <p:sldLayoutId id="2147483922" r:id="rId3"/>
    <p:sldLayoutId id="2147483921" r:id="rId4"/>
    <p:sldLayoutId id="2147483925" r:id="rId5"/>
    <p:sldLayoutId id="2147483926" r:id="rId6"/>
    <p:sldLayoutId id="2147483920" r:id="rId7"/>
    <p:sldLayoutId id="2147483919" r:id="rId8"/>
    <p:sldLayoutId id="2147483918" r:id="rId9"/>
    <p:sldLayoutId id="2147483917" r:id="rId10"/>
    <p:sldLayoutId id="2147483916" r:id="rId11"/>
  </p:sldLayoutIdLst>
  <p:transition spd="slow">
    <p:pull dir="r"/>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5BD078"/>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5BD078"/>
        </a:buClr>
        <a:buFont typeface="Georgia" pitchFamily="18" charset="0"/>
        <a:buChar char="▫"/>
        <a:defRPr sz="2000" kern="1200">
          <a:solidFill>
            <a:srgbClr val="5BD078"/>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diagramData" Target="../diagrams/data7.xml"/><Relationship Id="rId3" Type="http://schemas.openxmlformats.org/officeDocument/2006/relationships/diagramLayout" Target="../diagrams/layout4.xml"/><Relationship Id="rId21" Type="http://schemas.openxmlformats.org/officeDocument/2006/relationships/diagramColors" Target="../diagrams/colors7.xml"/><Relationship Id="rId7" Type="http://schemas.openxmlformats.org/officeDocument/2006/relationships/image" Target="../media/image13.jpeg"/><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diagramData" Target="../diagrams/data4.xml"/><Relationship Id="rId16" Type="http://schemas.openxmlformats.org/officeDocument/2006/relationships/diagramColors" Target="../diagrams/colors6.xml"/><Relationship Id="rId20" Type="http://schemas.openxmlformats.org/officeDocument/2006/relationships/diagramQuickStyle" Target="../diagrams/quickStyle7.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19" Type="http://schemas.openxmlformats.org/officeDocument/2006/relationships/diagramLayout" Target="../diagrams/layout7.xml"/><Relationship Id="rId4" Type="http://schemas.openxmlformats.org/officeDocument/2006/relationships/diagramQuickStyle" Target="../diagrams/quickStyle4.xml"/><Relationship Id="rId9" Type="http://schemas.openxmlformats.org/officeDocument/2006/relationships/diagramLayout" Target="../diagrams/layout5.xml"/><Relationship Id="rId14" Type="http://schemas.openxmlformats.org/officeDocument/2006/relationships/diagramLayout" Target="../diagrams/layout6.xml"/><Relationship Id="rId22" Type="http://schemas.microsoft.com/office/2007/relationships/diagramDrawing" Target="../diagrams/drawin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1.xml"/><Relationship Id="rId7" Type="http://schemas.openxmlformats.org/officeDocument/2006/relationships/image" Target="../media/image15.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2.xml"/><Relationship Id="rId7" Type="http://schemas.openxmlformats.org/officeDocument/2006/relationships/image" Target="../media/image17.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3.xml"/><Relationship Id="rId7" Type="http://schemas.openxmlformats.org/officeDocument/2006/relationships/image" Target="../media/image20.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3.jpeg"/><Relationship Id="rId7" Type="http://schemas.openxmlformats.org/officeDocument/2006/relationships/diagramColors" Target="../diagrams/colors14.xml"/><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 y="620688"/>
            <a:ext cx="8820472" cy="5570756"/>
          </a:xfrm>
          <a:prstGeom prst="rect">
            <a:avLst/>
          </a:prstGeom>
          <a:noFill/>
        </p:spPr>
        <p:txBody>
          <a:bodyPr>
            <a:spAutoFit/>
            <a:scene3d>
              <a:camera prst="orthographicFront"/>
              <a:lightRig rig="threePt" dir="t"/>
            </a:scene3d>
            <a:sp3d extrusionH="57150">
              <a:bevelT w="38100" h="38100"/>
            </a:sp3d>
          </a:bodyPr>
          <a:lstStyle/>
          <a:p>
            <a:pPr marL="109728" algn="ctr" fontAlgn="auto">
              <a:spcBef>
                <a:spcPts val="0"/>
              </a:spcBef>
              <a:spcAft>
                <a:spcPts val="0"/>
              </a:spcAft>
              <a:defRPr/>
            </a:pP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anose="020B0606020202030204" pitchFamily="34" charset="0"/>
              <a:ea typeface="+mj-ea"/>
              <a:cs typeface="+mj-cs"/>
            </a:endParaRP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Экспертный совет </a:t>
            </a: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по вопросам обеспечения гарантий </a:t>
            </a: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государственной защиты </a:t>
            </a: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прав и свобод человека и гражданина </a:t>
            </a: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при уполномоченном </a:t>
            </a: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по правам человека </a:t>
            </a: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в Архангельской области</a:t>
            </a:r>
          </a:p>
          <a:p>
            <a:pPr algn="ctr" fontAlgn="auto">
              <a:spcBef>
                <a:spcPts val="0"/>
              </a:spcBef>
              <a:spcAft>
                <a:spcPts val="0"/>
              </a:spcAft>
              <a:defRPr/>
            </a:pPr>
            <a:endPar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endParaRPr>
          </a:p>
          <a:p>
            <a:pPr marL="109728" algn="ctr" fontAlgn="auto">
              <a:spcBef>
                <a:spcPts val="0"/>
              </a:spcBef>
              <a:spcAft>
                <a:spcPts val="0"/>
              </a:spcAft>
              <a:defRPr/>
            </a:pPr>
            <a:endPar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endParaRPr>
          </a:p>
          <a:p>
            <a:pPr marL="109728" algn="ctr" fontAlgn="auto">
              <a:spcBef>
                <a:spcPts val="0"/>
              </a:spcBef>
              <a:spcAft>
                <a:spcPts val="0"/>
              </a:spcAft>
              <a:defRPr/>
            </a:pPr>
            <a:r>
              <a:rPr lang="ru-RU" sz="3200" b="1" dirty="0">
                <a:ln w="1905"/>
                <a:solidFill>
                  <a:schemeClr val="accent2">
                    <a:lumMod val="75000"/>
                  </a:schemeClr>
                </a:solidFill>
                <a:effectLst>
                  <a:innerShdw blurRad="69850" dist="43180" dir="5400000">
                    <a:srgbClr val="000000">
                      <a:alpha val="65000"/>
                    </a:srgbClr>
                  </a:innerShdw>
                </a:effectLst>
                <a:latin typeface="+mn-lt"/>
                <a:ea typeface="+mj-ea"/>
                <a:cs typeface="+mj-cs"/>
              </a:rPr>
              <a:t>23 декабря 2016 года</a:t>
            </a:r>
            <a:endParaRPr lang="ru-RU" sz="3200" b="1" dirty="0">
              <a:ln w="1905"/>
              <a:solidFill>
                <a:schemeClr val="accent2">
                  <a:lumMod val="75000"/>
                </a:schemeClr>
              </a:solidFill>
              <a:effectLst>
                <a:innerShdw blurRad="69850" dist="43180" dir="5400000">
                  <a:srgbClr val="000000">
                    <a:alpha val="65000"/>
                  </a:srgbClr>
                </a:innerShdw>
              </a:effectLst>
              <a:latin typeface="+mn-lt"/>
              <a:cs typeface="+mn-cs"/>
            </a:endParaRPr>
          </a:p>
        </p:txBody>
      </p:sp>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65175"/>
            <a:ext cx="8229600" cy="647700"/>
          </a:xfrm>
        </p:spPr>
        <p:txBody>
          <a:bodyPr>
            <a:normAutofit/>
          </a:bodyPr>
          <a:lstStyle/>
          <a:p>
            <a:pPr algn="ctr" eaLnBrk="1" fontAlgn="auto" hangingPunct="1">
              <a:spcAft>
                <a:spcPts val="0"/>
              </a:spcAft>
              <a:defRPr/>
            </a:pPr>
            <a:r>
              <a:rPr lang="ru-RU" sz="2400" dirty="0" smtClean="0">
                <a:latin typeface="+mn-lt"/>
              </a:rPr>
              <a:t>Контроль за реализацией избирательных прав граждан</a:t>
            </a:r>
            <a:endParaRPr lang="ru-RU" sz="2400"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624507863"/>
              </p:ext>
            </p:extLst>
          </p:nvPr>
        </p:nvGraphicFramePr>
        <p:xfrm>
          <a:off x="457200" y="1412875"/>
          <a:ext cx="8363272" cy="5184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362950" cy="701675"/>
          </a:xfrm>
        </p:spPr>
        <p:txBody>
          <a:bodyPr>
            <a:normAutofit fontScale="90000"/>
          </a:bodyPr>
          <a:lstStyle/>
          <a:p>
            <a:pPr algn="ctr" eaLnBrk="1" fontAlgn="auto" hangingPunct="1">
              <a:spcAft>
                <a:spcPts val="0"/>
              </a:spcAft>
              <a:defRPr/>
            </a:pPr>
            <a:r>
              <a:rPr lang="ru-RU" sz="2800" dirty="0" smtClean="0">
                <a:latin typeface="+mn-lt"/>
              </a:rPr>
              <a:t>В сфере особого внимания – </a:t>
            </a:r>
            <a:br>
              <a:rPr lang="ru-RU" sz="2800" dirty="0" smtClean="0">
                <a:latin typeface="+mn-lt"/>
              </a:rPr>
            </a:br>
            <a:endParaRPr lang="ru-RU" sz="2800" dirty="0">
              <a:latin typeface="+mn-lt"/>
            </a:endParaRPr>
          </a:p>
        </p:txBody>
      </p:sp>
      <p:sp>
        <p:nvSpPr>
          <p:cNvPr id="4" name="Заголовок 1"/>
          <p:cNvSpPr txBox="1">
            <a:spLocks/>
          </p:cNvSpPr>
          <p:nvPr/>
        </p:nvSpPr>
        <p:spPr>
          <a:xfrm>
            <a:off x="1403350" y="1557338"/>
            <a:ext cx="7427913" cy="1295400"/>
          </a:xfrm>
          <a:prstGeom prst="rect">
            <a:avLst/>
          </a:prstGeom>
        </p:spPr>
        <p:txBody>
          <a:bodyPr anchor="ctr">
            <a:normAutofit fontScale="8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buClr>
                <a:srgbClr val="FF0000"/>
              </a:buClr>
              <a:defRPr/>
            </a:pPr>
            <a:r>
              <a:rPr lang="ru-RU" sz="2500" dirty="0" smtClean="0">
                <a:latin typeface="+mn-lt"/>
              </a:rPr>
              <a:t>Голосование в местах временного пребывания избирателей:</a:t>
            </a:r>
          </a:p>
          <a:p>
            <a:pPr fontAlgn="auto">
              <a:spcAft>
                <a:spcPts val="0"/>
              </a:spcAft>
              <a:buClr>
                <a:srgbClr val="FF0000"/>
              </a:buClr>
              <a:defRPr/>
            </a:pPr>
            <a:r>
              <a:rPr lang="ru-RU" sz="2500" dirty="0" smtClean="0">
                <a:latin typeface="+mn-lt"/>
              </a:rPr>
              <a:t> </a:t>
            </a:r>
            <a:r>
              <a:rPr lang="ru-RU" sz="2800" dirty="0" smtClean="0">
                <a:latin typeface="+mn-lt"/>
              </a:rPr>
              <a:t> </a:t>
            </a:r>
            <a:br>
              <a:rPr lang="ru-RU" sz="2800" dirty="0" smtClean="0">
                <a:latin typeface="+mn-lt"/>
              </a:rPr>
            </a:br>
            <a:endParaRPr lang="ru-RU" sz="2800" dirty="0">
              <a:latin typeface="+mn-lt"/>
            </a:endParaRPr>
          </a:p>
        </p:txBody>
      </p:sp>
      <p:pic>
        <p:nvPicPr>
          <p:cNvPr id="21507" name="Picture 3"/>
          <p:cNvPicPr>
            <a:picLocks noChangeAspect="1" noChangeArrowheads="1"/>
          </p:cNvPicPr>
          <p:nvPr/>
        </p:nvPicPr>
        <p:blipFill>
          <a:blip r:embed="rId2" cstate="print"/>
          <a:srcRect/>
          <a:stretch>
            <a:fillRect/>
          </a:stretch>
        </p:blipFill>
        <p:spPr bwMode="auto">
          <a:xfrm>
            <a:off x="5292725" y="3603625"/>
            <a:ext cx="3382963" cy="2540000"/>
          </a:xfrm>
          <a:prstGeom prst="rect">
            <a:avLst/>
          </a:prstGeom>
          <a:noFill/>
          <a:ln w="9525">
            <a:noFill/>
            <a:miter lim="800000"/>
            <a:headEnd/>
            <a:tailEnd/>
          </a:ln>
        </p:spPr>
      </p:pic>
      <p:pic>
        <p:nvPicPr>
          <p:cNvPr id="21508" name="Picture 3"/>
          <p:cNvPicPr>
            <a:picLocks noChangeAspect="1" noChangeArrowheads="1"/>
          </p:cNvPicPr>
          <p:nvPr/>
        </p:nvPicPr>
        <p:blipFill>
          <a:blip r:embed="rId3" cstate="print"/>
          <a:srcRect/>
          <a:stretch>
            <a:fillRect/>
          </a:stretch>
        </p:blipFill>
        <p:spPr bwMode="auto">
          <a:xfrm>
            <a:off x="900113" y="3860800"/>
            <a:ext cx="3597275" cy="2025650"/>
          </a:xfrm>
          <a:prstGeom prst="rect">
            <a:avLst/>
          </a:prstGeom>
          <a:noFill/>
          <a:ln w="9525">
            <a:noFill/>
            <a:miter lim="800000"/>
            <a:headEnd/>
            <a:tailEnd/>
          </a:ln>
        </p:spPr>
      </p:pic>
      <p:sp>
        <p:nvSpPr>
          <p:cNvPr id="7" name="Заголовок 1"/>
          <p:cNvSpPr txBox="1">
            <a:spLocks/>
          </p:cNvSpPr>
          <p:nvPr/>
        </p:nvSpPr>
        <p:spPr>
          <a:xfrm>
            <a:off x="706438" y="1154113"/>
            <a:ext cx="2209800" cy="3124200"/>
          </a:xfrm>
          <a:prstGeom prst="rect">
            <a:avLst/>
          </a:prstGeom>
        </p:spPr>
        <p:txBody>
          <a:bodyPr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buClr>
                <a:srgbClr val="FF0000"/>
              </a:buClr>
              <a:defRPr/>
            </a:pPr>
            <a:r>
              <a:rPr lang="ru-RU" sz="13300" dirty="0" smtClean="0">
                <a:solidFill>
                  <a:srgbClr val="FF0000"/>
                </a:solidFill>
                <a:latin typeface="+mn-lt"/>
              </a:rPr>
              <a:t>!</a:t>
            </a:r>
            <a:r>
              <a:rPr lang="ru-RU" sz="2500" dirty="0" smtClean="0">
                <a:latin typeface="+mn-lt"/>
              </a:rPr>
              <a:t>  </a:t>
            </a:r>
          </a:p>
          <a:p>
            <a:pPr fontAlgn="auto">
              <a:spcAft>
                <a:spcPts val="0"/>
              </a:spcAft>
              <a:defRPr/>
            </a:pPr>
            <a:r>
              <a:rPr lang="ru-RU" sz="2800" dirty="0" smtClean="0">
                <a:latin typeface="+mn-lt"/>
              </a:rPr>
              <a:t> </a:t>
            </a:r>
            <a:br>
              <a:rPr lang="ru-RU" sz="2800" dirty="0" smtClean="0">
                <a:latin typeface="+mn-lt"/>
              </a:rPr>
            </a:br>
            <a:endParaRPr lang="ru-RU" sz="2800" dirty="0">
              <a:latin typeface="+mn-lt"/>
            </a:endParaRPr>
          </a:p>
        </p:txBody>
      </p:sp>
      <p:sp>
        <p:nvSpPr>
          <p:cNvPr id="9" name="Заголовок 1"/>
          <p:cNvSpPr txBox="1">
            <a:spLocks/>
          </p:cNvSpPr>
          <p:nvPr/>
        </p:nvSpPr>
        <p:spPr>
          <a:xfrm>
            <a:off x="1403350" y="2276475"/>
            <a:ext cx="7427913" cy="1584325"/>
          </a:xfrm>
          <a:prstGeom prst="rect">
            <a:avLst/>
          </a:prstGeom>
        </p:spPr>
        <p:txBody>
          <a:bodyPr anchor="ctr">
            <a:normAutofit fontScale="8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342900" indent="-342900" fontAlgn="auto">
              <a:spcAft>
                <a:spcPts val="0"/>
              </a:spcAft>
              <a:buClr>
                <a:srgbClr val="FF0000"/>
              </a:buClr>
              <a:buFont typeface="Wingdings" panose="05000000000000000000" pitchFamily="2" charset="2"/>
              <a:buChar char="ü"/>
              <a:defRPr/>
            </a:pPr>
            <a:r>
              <a:rPr lang="ru-RU" sz="2500" dirty="0" smtClean="0">
                <a:latin typeface="+mn-lt"/>
              </a:rPr>
              <a:t>лечебные учреждения</a:t>
            </a:r>
          </a:p>
          <a:p>
            <a:pPr marL="342900" indent="-342900" fontAlgn="auto">
              <a:spcAft>
                <a:spcPts val="0"/>
              </a:spcAft>
              <a:buClr>
                <a:srgbClr val="FF0000"/>
              </a:buClr>
              <a:buFont typeface="Wingdings" panose="05000000000000000000" pitchFamily="2" charset="2"/>
              <a:buChar char="ü"/>
              <a:defRPr/>
            </a:pPr>
            <a:r>
              <a:rPr lang="ru-RU" sz="2500" dirty="0" smtClean="0">
                <a:latin typeface="+mn-lt"/>
              </a:rPr>
              <a:t>изоляторы временного содержания</a:t>
            </a:r>
          </a:p>
          <a:p>
            <a:pPr marL="342900" indent="-342900" fontAlgn="auto">
              <a:spcAft>
                <a:spcPts val="0"/>
              </a:spcAft>
              <a:buClr>
                <a:srgbClr val="FF0000"/>
              </a:buClr>
              <a:buFont typeface="Wingdings" panose="05000000000000000000" pitchFamily="2" charset="2"/>
              <a:buChar char="ü"/>
              <a:defRPr/>
            </a:pPr>
            <a:r>
              <a:rPr lang="ru-RU" sz="2500" dirty="0" smtClean="0">
                <a:latin typeface="+mn-lt"/>
              </a:rPr>
              <a:t>следственные изоляторы  </a:t>
            </a:r>
          </a:p>
          <a:p>
            <a:pPr fontAlgn="auto">
              <a:spcAft>
                <a:spcPts val="0"/>
              </a:spcAft>
              <a:defRPr/>
            </a:pPr>
            <a:r>
              <a:rPr lang="ru-RU" sz="2800" dirty="0" smtClean="0">
                <a:latin typeface="+mn-lt"/>
              </a:rPr>
              <a:t> </a:t>
            </a:r>
            <a:br>
              <a:rPr lang="ru-RU" sz="2800" dirty="0" smtClean="0">
                <a:latin typeface="+mn-lt"/>
              </a:rPr>
            </a:br>
            <a:endParaRPr lang="ru-RU" sz="2800" dirty="0">
              <a:latin typeface="+mn-lt"/>
            </a:endParaRPr>
          </a:p>
        </p:txBody>
      </p:sp>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838" y="549275"/>
            <a:ext cx="8229600" cy="917575"/>
          </a:xfrm>
        </p:spPr>
        <p:txBody>
          <a:bodyPr>
            <a:normAutofit/>
          </a:bodyPr>
          <a:lstStyle/>
          <a:p>
            <a:pPr algn="ctr" eaLnBrk="1" fontAlgn="auto" hangingPunct="1">
              <a:spcAft>
                <a:spcPts val="0"/>
              </a:spcAft>
              <a:defRPr/>
            </a:pPr>
            <a:r>
              <a:rPr lang="ru-RU" i="1" dirty="0" smtClean="0">
                <a:solidFill>
                  <a:srgbClr val="C00000"/>
                </a:solidFill>
                <a:latin typeface="+mn-lt"/>
              </a:rPr>
              <a:t>Впервые:</a:t>
            </a:r>
            <a:endParaRPr lang="ru-RU" i="1" dirty="0">
              <a:solidFill>
                <a:srgbClr val="C00000"/>
              </a:solidFill>
              <a:latin typeface="+mn-lt"/>
            </a:endParaRPr>
          </a:p>
        </p:txBody>
      </p:sp>
      <p:pic>
        <p:nvPicPr>
          <p:cNvPr id="22530" name="Объект 3"/>
          <p:cNvPicPr>
            <a:picLocks noGrp="1" noChangeAspect="1"/>
          </p:cNvPicPr>
          <p:nvPr>
            <p:ph idx="1"/>
          </p:nvPr>
        </p:nvPicPr>
        <p:blipFill>
          <a:blip r:embed="rId2" cstate="print"/>
          <a:srcRect/>
          <a:stretch>
            <a:fillRect/>
          </a:stretch>
        </p:blipFill>
        <p:spPr>
          <a:xfrm>
            <a:off x="5292725" y="1844675"/>
            <a:ext cx="3557588" cy="2003425"/>
          </a:xfrm>
        </p:spPr>
      </p:pic>
      <p:sp>
        <p:nvSpPr>
          <p:cNvPr id="5" name="Заголовок 1"/>
          <p:cNvSpPr txBox="1">
            <a:spLocks/>
          </p:cNvSpPr>
          <p:nvPr/>
        </p:nvSpPr>
        <p:spPr>
          <a:xfrm>
            <a:off x="395288" y="1700213"/>
            <a:ext cx="4897437" cy="4897437"/>
          </a:xfrm>
          <a:prstGeom prst="rect">
            <a:avLst/>
          </a:prstGeom>
        </p:spPr>
        <p:txBody>
          <a:bodyPr anchor="ctr">
            <a:normAutofit fontScale="6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defRPr/>
            </a:pPr>
            <a:r>
              <a:rPr lang="ru-RU" dirty="0">
                <a:latin typeface="+mn-lt"/>
              </a:rPr>
              <a:t>1. </a:t>
            </a:r>
            <a:r>
              <a:rPr lang="ru-RU" dirty="0" smtClean="0">
                <a:latin typeface="+mn-lt"/>
              </a:rPr>
              <a:t>Соглашение </a:t>
            </a:r>
            <a:r>
              <a:rPr lang="ru-RU" dirty="0">
                <a:latin typeface="+mn-lt"/>
              </a:rPr>
              <a:t>о сотрудничестве и взаимодействии с Избирательной комиссией Архангельской области</a:t>
            </a:r>
          </a:p>
          <a:p>
            <a:pPr fontAlgn="auto">
              <a:spcAft>
                <a:spcPts val="0"/>
              </a:spcAft>
              <a:defRPr/>
            </a:pPr>
            <a:endParaRPr lang="ru-RU" dirty="0" smtClean="0">
              <a:latin typeface="+mn-lt"/>
            </a:endParaRPr>
          </a:p>
          <a:p>
            <a:pPr fontAlgn="auto">
              <a:spcAft>
                <a:spcPts val="0"/>
              </a:spcAft>
              <a:defRPr/>
            </a:pPr>
            <a:r>
              <a:rPr lang="ru-RU" dirty="0" smtClean="0">
                <a:latin typeface="+mn-lt"/>
              </a:rPr>
              <a:t>2. Контроль за участием в выборах лиц, находящихся под домашним арестом</a:t>
            </a:r>
          </a:p>
          <a:p>
            <a:pPr marL="742950" indent="-742950" fontAlgn="auto">
              <a:spcAft>
                <a:spcPts val="0"/>
              </a:spcAft>
              <a:buFontTx/>
              <a:buAutoNum type="arabicPeriod"/>
              <a:defRPr/>
            </a:pPr>
            <a:endParaRPr lang="ru-RU" dirty="0" smtClean="0">
              <a:latin typeface="+mn-lt"/>
            </a:endParaRPr>
          </a:p>
          <a:p>
            <a:pPr fontAlgn="auto">
              <a:spcAft>
                <a:spcPts val="0"/>
              </a:spcAft>
              <a:defRPr/>
            </a:pPr>
            <a:r>
              <a:rPr lang="ru-RU" dirty="0" smtClean="0">
                <a:latin typeface="+mn-lt"/>
              </a:rPr>
              <a:t>3. Участие Уполномоченного в прямом включении Архангельской области в информационном центре ЦИК России</a:t>
            </a:r>
            <a:endParaRPr lang="ru-RU" dirty="0">
              <a:latin typeface="+mn-lt"/>
            </a:endParaRPr>
          </a:p>
        </p:txBody>
      </p:sp>
      <p:pic>
        <p:nvPicPr>
          <p:cNvPr id="22532" name="Объект 3"/>
          <p:cNvPicPr>
            <a:picLocks noChangeAspect="1"/>
          </p:cNvPicPr>
          <p:nvPr/>
        </p:nvPicPr>
        <p:blipFill>
          <a:blip r:embed="rId3" cstate="print"/>
          <a:srcRect/>
          <a:stretch>
            <a:fillRect/>
          </a:stretch>
        </p:blipFill>
        <p:spPr bwMode="auto">
          <a:xfrm>
            <a:off x="5292725" y="4292600"/>
            <a:ext cx="3557588" cy="2003425"/>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612775"/>
            <a:ext cx="8229600" cy="630238"/>
          </a:xfrm>
        </p:spPr>
        <p:txBody>
          <a:bodyPr>
            <a:normAutofit/>
          </a:bodyPr>
          <a:lstStyle/>
          <a:p>
            <a:pPr algn="ctr" eaLnBrk="1" fontAlgn="auto" hangingPunct="1">
              <a:spcAft>
                <a:spcPts val="0"/>
              </a:spcAft>
              <a:defRPr/>
            </a:pPr>
            <a:r>
              <a:rPr lang="ru-RU" sz="2400" dirty="0" smtClean="0">
                <a:latin typeface="+mn-lt"/>
              </a:rPr>
              <a:t>Общественные помощники Уполномоченного</a:t>
            </a:r>
            <a:endParaRPr lang="ru-RU" sz="2400" dirty="0">
              <a:latin typeface="+mn-lt"/>
            </a:endParaRPr>
          </a:p>
        </p:txBody>
      </p:sp>
      <p:graphicFrame>
        <p:nvGraphicFramePr>
          <p:cNvPr id="7" name="Объект 6"/>
          <p:cNvGraphicFramePr>
            <a:graphicFrameLocks noGrp="1"/>
          </p:cNvGraphicFramePr>
          <p:nvPr>
            <p:ph idx="1"/>
          </p:nvPr>
        </p:nvGraphicFramePr>
        <p:xfrm>
          <a:off x="457200" y="1988840"/>
          <a:ext cx="80032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250825" y="1268413"/>
            <a:ext cx="8497888" cy="890587"/>
          </a:xfrm>
          <a:prstGeom prst="rect">
            <a:avLst/>
          </a:prstGeom>
        </p:spPr>
        <p:txBody>
          <a:bodyPr anchor="ctr">
            <a:normAutofit fontScale="55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indent="457200" fontAlgn="auto">
              <a:spcAft>
                <a:spcPts val="0"/>
              </a:spcAft>
              <a:defRPr/>
            </a:pPr>
            <a:r>
              <a:rPr lang="ru-RU" sz="2900" i="1" dirty="0" smtClean="0">
                <a:latin typeface="+mn-lt"/>
              </a:rPr>
              <a:t>Права</a:t>
            </a:r>
            <a:r>
              <a:rPr lang="ru-RU" sz="2900" i="1" dirty="0">
                <a:latin typeface="+mn-lt"/>
              </a:rPr>
              <a:t>, обязанности и полномочия общественных помощников </a:t>
            </a:r>
            <a:r>
              <a:rPr lang="ru-RU" sz="2900" i="1" dirty="0" smtClean="0">
                <a:latin typeface="+mn-lt"/>
              </a:rPr>
              <a:t>определены </a:t>
            </a:r>
            <a:r>
              <a:rPr lang="ru-RU" sz="2900" i="1" dirty="0">
                <a:latin typeface="+mn-lt"/>
              </a:rPr>
              <a:t>Положением, утвержденным распоряжением Уполномоченного от 10.02.2016 № </a:t>
            </a:r>
            <a:r>
              <a:rPr lang="ru-RU" sz="2900" i="1" dirty="0" smtClean="0">
                <a:latin typeface="+mn-lt"/>
              </a:rPr>
              <a:t>11:</a:t>
            </a:r>
          </a:p>
          <a:p>
            <a:pPr indent="457200" fontAlgn="auto">
              <a:spcAft>
                <a:spcPts val="0"/>
              </a:spcAft>
              <a:defRPr/>
            </a:pPr>
            <a:endParaRPr lang="ru-RU" sz="2900" dirty="0" smtClean="0">
              <a:latin typeface="+mn-lt"/>
            </a:endParaRPr>
          </a:p>
          <a:p>
            <a:pPr indent="457200" fontAlgn="auto">
              <a:spcAft>
                <a:spcPts val="0"/>
              </a:spcAft>
              <a:defRPr/>
            </a:pPr>
            <a:r>
              <a:rPr lang="ru-RU" sz="2900" dirty="0" smtClean="0">
                <a:latin typeface="+mn-lt"/>
              </a:rPr>
              <a:t>Общественный помощник:</a:t>
            </a:r>
            <a:endParaRPr lang="ru-RU" sz="2900" dirty="0">
              <a:latin typeface="+mn-lt"/>
            </a:endParaRPr>
          </a:p>
          <a:p>
            <a:pPr algn="ctr" fontAlgn="auto">
              <a:spcAft>
                <a:spcPts val="0"/>
              </a:spcAft>
              <a:defRPr/>
            </a:pPr>
            <a:endParaRPr lang="ru-RU" sz="2400" dirty="0">
              <a:latin typeface="+mn-lt"/>
            </a:endParaRPr>
          </a:p>
        </p:txBody>
      </p:sp>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549275"/>
            <a:ext cx="8229600" cy="1066800"/>
          </a:xfrm>
        </p:spPr>
        <p:txBody>
          <a:bodyPr>
            <a:normAutofit/>
          </a:bodyPr>
          <a:lstStyle/>
          <a:p>
            <a:pPr algn="ctr" eaLnBrk="1" fontAlgn="auto" hangingPunct="1">
              <a:spcAft>
                <a:spcPts val="0"/>
              </a:spcAft>
              <a:defRPr/>
            </a:pPr>
            <a:r>
              <a:rPr lang="ru-RU" sz="2400" dirty="0" smtClean="0">
                <a:latin typeface="+mn-lt"/>
              </a:rPr>
              <a:t>На конец 2016 года число общественных помощников Уполномоченного составило 13 человек.</a:t>
            </a:r>
            <a:endParaRPr lang="ru-RU" sz="2400" dirty="0">
              <a:latin typeface="+mn-lt"/>
            </a:endParaRPr>
          </a:p>
        </p:txBody>
      </p:sp>
      <p:pic>
        <p:nvPicPr>
          <p:cNvPr id="24578" name="Объект 3"/>
          <p:cNvPicPr>
            <a:picLocks noGrp="1" noChangeAspect="1"/>
          </p:cNvPicPr>
          <p:nvPr>
            <p:ph idx="1"/>
          </p:nvPr>
        </p:nvPicPr>
        <p:blipFill>
          <a:blip r:embed="rId2" cstate="print"/>
          <a:srcRect/>
          <a:stretch>
            <a:fillRect/>
          </a:stretch>
        </p:blipFill>
        <p:spPr>
          <a:xfrm>
            <a:off x="2190750" y="1624013"/>
            <a:ext cx="4762500" cy="4762500"/>
          </a:xfrm>
        </p:spPr>
      </p:pic>
    </p:spTree>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836613"/>
            <a:ext cx="8353425" cy="936625"/>
          </a:xfrm>
        </p:spPr>
        <p:txBody>
          <a:bodyPr>
            <a:normAutofit fontScale="90000"/>
          </a:bodyPr>
          <a:lstStyle/>
          <a:p>
            <a:pPr algn="ctr" eaLnBrk="1" fontAlgn="auto" hangingPunct="1">
              <a:spcAft>
                <a:spcPts val="0"/>
              </a:spcAft>
              <a:defRPr/>
            </a:pPr>
            <a:r>
              <a:rPr lang="ru-RU" sz="3200" dirty="0" smtClean="0">
                <a:latin typeface="+mn-lt"/>
              </a:rPr>
              <a:t>Состав общественных помощников Уполномоченного:</a:t>
            </a:r>
            <a:endParaRPr lang="ru-RU" sz="3200" dirty="0">
              <a:latin typeface="+mn-lt"/>
            </a:endParaRPr>
          </a:p>
        </p:txBody>
      </p:sp>
      <p:sp>
        <p:nvSpPr>
          <p:cNvPr id="3" name="Объект 2"/>
          <p:cNvSpPr>
            <a:spLocks noGrp="1"/>
          </p:cNvSpPr>
          <p:nvPr>
            <p:ph idx="1"/>
          </p:nvPr>
        </p:nvSpPr>
        <p:spPr>
          <a:xfrm>
            <a:off x="179388" y="1844675"/>
            <a:ext cx="8507412" cy="4679950"/>
          </a:xfrm>
        </p:spPr>
        <p:txBody>
          <a:bodyPr>
            <a:normAutofit/>
          </a:bodyPr>
          <a:lstStyle/>
          <a:p>
            <a:pPr marL="109728" indent="0" algn="ctr" eaLnBrk="1" fontAlgn="auto" hangingPunct="1">
              <a:spcAft>
                <a:spcPts val="0"/>
              </a:spcAft>
              <a:buClr>
                <a:schemeClr val="accent3"/>
              </a:buClr>
              <a:buFont typeface="Georgia"/>
              <a:buNone/>
              <a:defRPr/>
            </a:pPr>
            <a:r>
              <a:rPr lang="ru-RU" sz="2400" dirty="0" smtClean="0">
                <a:solidFill>
                  <a:schemeClr val="tx2">
                    <a:lumMod val="75000"/>
                  </a:schemeClr>
                </a:solidFill>
              </a:rPr>
              <a:t>1. </a:t>
            </a:r>
            <a:r>
              <a:rPr lang="ru-RU" sz="2400" dirty="0" err="1" smtClean="0">
                <a:solidFill>
                  <a:schemeClr val="tx2">
                    <a:lumMod val="75000"/>
                  </a:schemeClr>
                </a:solidFill>
              </a:rPr>
              <a:t>Пулин</a:t>
            </a:r>
            <a:r>
              <a:rPr lang="ru-RU" sz="2400" dirty="0" smtClean="0">
                <a:solidFill>
                  <a:schemeClr val="tx2">
                    <a:lumMod val="75000"/>
                  </a:schemeClr>
                </a:solidFill>
              </a:rPr>
              <a:t> Василий Васильевич</a:t>
            </a:r>
          </a:p>
          <a:p>
            <a:pPr marL="109728" indent="0" algn="ctr" eaLnBrk="1" fontAlgn="auto" hangingPunct="1">
              <a:spcAft>
                <a:spcPts val="0"/>
              </a:spcAft>
              <a:buClr>
                <a:schemeClr val="accent3"/>
              </a:buClr>
              <a:buFont typeface="Georgia"/>
              <a:buNone/>
              <a:defRPr/>
            </a:pPr>
            <a:r>
              <a:rPr lang="ru-RU" sz="2400" dirty="0" smtClean="0">
                <a:solidFill>
                  <a:schemeClr val="tx2">
                    <a:lumMod val="75000"/>
                  </a:schemeClr>
                </a:solidFill>
              </a:rPr>
              <a:t>(</a:t>
            </a:r>
            <a:r>
              <a:rPr lang="ru-RU" sz="2400" dirty="0" err="1" smtClean="0">
                <a:solidFill>
                  <a:schemeClr val="tx2">
                    <a:lumMod val="75000"/>
                  </a:schemeClr>
                </a:solidFill>
              </a:rPr>
              <a:t>Плесецкий</a:t>
            </a:r>
            <a:r>
              <a:rPr lang="ru-RU" sz="2400" dirty="0" smtClean="0">
                <a:solidFill>
                  <a:schemeClr val="tx2">
                    <a:lumMod val="75000"/>
                  </a:schemeClr>
                </a:solidFill>
              </a:rPr>
              <a:t> район)</a:t>
            </a:r>
          </a:p>
          <a:p>
            <a:pPr marL="109728" indent="0" algn="ctr" eaLnBrk="1" fontAlgn="auto" hangingPunct="1">
              <a:spcAft>
                <a:spcPts val="0"/>
              </a:spcAft>
              <a:buClr>
                <a:schemeClr val="accent3"/>
              </a:buClr>
              <a:buFont typeface="Georgia"/>
              <a:buNone/>
              <a:defRPr/>
            </a:pPr>
            <a:endParaRPr lang="ru-RU" sz="2000" dirty="0" smtClean="0">
              <a:solidFill>
                <a:schemeClr val="tx2">
                  <a:lumMod val="50000"/>
                </a:schemeClr>
              </a:solidFill>
            </a:endParaRPr>
          </a:p>
          <a:p>
            <a:pPr marL="566928" indent="-457200" eaLnBrk="1" fontAlgn="auto" hangingPunct="1">
              <a:spcAft>
                <a:spcPts val="0"/>
              </a:spcAft>
              <a:buClr>
                <a:schemeClr val="accent3"/>
              </a:buClr>
              <a:buFont typeface="Georgia"/>
              <a:buAutoNum type="arabicPeriod"/>
              <a:defRPr/>
            </a:pPr>
            <a:endParaRPr lang="ru-RU" sz="2000" dirty="0" smtClean="0">
              <a:solidFill>
                <a:schemeClr val="tx2">
                  <a:lumMod val="50000"/>
                </a:schemeClr>
              </a:solidFill>
            </a:endParaRPr>
          </a:p>
          <a:p>
            <a:pPr marL="109728" indent="0" eaLnBrk="1" fontAlgn="auto" hangingPunct="1">
              <a:spcAft>
                <a:spcPts val="0"/>
              </a:spcAft>
              <a:buClr>
                <a:schemeClr val="accent3"/>
              </a:buClr>
              <a:buFont typeface="Georgia"/>
              <a:buNone/>
              <a:defRPr/>
            </a:pPr>
            <a:endParaRPr lang="ru-RU" dirty="0"/>
          </a:p>
        </p:txBody>
      </p:sp>
      <p:pic>
        <p:nvPicPr>
          <p:cNvPr id="25603" name="Рисунок 4"/>
          <p:cNvPicPr>
            <a:picLocks noChangeAspect="1"/>
          </p:cNvPicPr>
          <p:nvPr/>
        </p:nvPicPr>
        <p:blipFill>
          <a:blip r:embed="rId2" cstate="print"/>
          <a:srcRect/>
          <a:stretch>
            <a:fillRect/>
          </a:stretch>
        </p:blipFill>
        <p:spPr bwMode="auto">
          <a:xfrm>
            <a:off x="1692275" y="2708275"/>
            <a:ext cx="5688013" cy="3792538"/>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 y="620713"/>
            <a:ext cx="3743325" cy="3095625"/>
          </a:xfrm>
        </p:spPr>
        <p:txBody>
          <a:bodyPr>
            <a:normAutofit/>
          </a:bodyPr>
          <a:lstStyle/>
          <a:p>
            <a:pPr algn="ctr" eaLnBrk="1" fontAlgn="auto" hangingPunct="1">
              <a:spcAft>
                <a:spcPts val="0"/>
              </a:spcAft>
              <a:defRPr/>
            </a:pPr>
            <a:r>
              <a:rPr lang="ru-RU" sz="2400" dirty="0" smtClean="0">
                <a:latin typeface="+mn-lt"/>
              </a:rPr>
              <a:t>2. Белобородова Светлана Феликсовна </a:t>
            </a:r>
            <a:br>
              <a:rPr lang="ru-RU" sz="2400" dirty="0" smtClean="0">
                <a:latin typeface="+mn-lt"/>
              </a:rPr>
            </a:br>
            <a:r>
              <a:rPr lang="ru-RU" sz="2400" dirty="0" smtClean="0">
                <a:latin typeface="+mn-lt"/>
              </a:rPr>
              <a:t>(Приморский район)</a:t>
            </a:r>
            <a:endParaRPr lang="ru-RU" sz="2400" dirty="0">
              <a:latin typeface="+mn-lt"/>
            </a:endParaRPr>
          </a:p>
        </p:txBody>
      </p:sp>
      <p:pic>
        <p:nvPicPr>
          <p:cNvPr id="26626" name="Объект 3"/>
          <p:cNvPicPr>
            <a:picLocks noGrp="1" noChangeAspect="1"/>
          </p:cNvPicPr>
          <p:nvPr>
            <p:ph idx="1"/>
          </p:nvPr>
        </p:nvPicPr>
        <p:blipFill>
          <a:blip r:embed="rId2" cstate="print"/>
          <a:srcRect/>
          <a:stretch>
            <a:fillRect/>
          </a:stretch>
        </p:blipFill>
        <p:spPr>
          <a:xfrm>
            <a:off x="3635375" y="692150"/>
            <a:ext cx="4321175" cy="2881313"/>
          </a:xfrm>
        </p:spPr>
      </p:pic>
      <p:sp>
        <p:nvSpPr>
          <p:cNvPr id="5" name="Заголовок 1"/>
          <p:cNvSpPr txBox="1">
            <a:spLocks/>
          </p:cNvSpPr>
          <p:nvPr/>
        </p:nvSpPr>
        <p:spPr>
          <a:xfrm>
            <a:off x="695325" y="3716338"/>
            <a:ext cx="4524375" cy="3141662"/>
          </a:xfrm>
          <a:prstGeom prst="rect">
            <a:avLst/>
          </a:prstGeom>
        </p:spPr>
        <p:txBody>
          <a:bodyPr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defRPr/>
            </a:pPr>
            <a:r>
              <a:rPr lang="ru-RU" sz="2400" dirty="0">
                <a:latin typeface="+mn-lt"/>
              </a:rPr>
              <a:t>3</a:t>
            </a:r>
            <a:r>
              <a:rPr lang="ru-RU" sz="2400" dirty="0" smtClean="0">
                <a:latin typeface="+mn-lt"/>
              </a:rPr>
              <a:t>. </a:t>
            </a:r>
            <a:r>
              <a:rPr lang="ru-RU" sz="2400" dirty="0" err="1" smtClean="0">
                <a:latin typeface="+mn-lt"/>
              </a:rPr>
              <a:t>Негодяева</a:t>
            </a:r>
            <a:r>
              <a:rPr lang="ru-RU" sz="2400" dirty="0" smtClean="0">
                <a:latin typeface="+mn-lt"/>
              </a:rPr>
              <a:t> Валентина Аркадиевна </a:t>
            </a:r>
            <a:br>
              <a:rPr lang="ru-RU" sz="2400" dirty="0" smtClean="0">
                <a:latin typeface="+mn-lt"/>
              </a:rPr>
            </a:br>
            <a:r>
              <a:rPr lang="ru-RU" sz="2400" dirty="0" smtClean="0">
                <a:latin typeface="+mn-lt"/>
              </a:rPr>
              <a:t>(Онежский район)</a:t>
            </a:r>
            <a:endParaRPr lang="ru-RU" sz="2400" dirty="0">
              <a:latin typeface="+mn-lt"/>
            </a:endParaRPr>
          </a:p>
        </p:txBody>
      </p:sp>
      <p:pic>
        <p:nvPicPr>
          <p:cNvPr id="26628" name="Рисунок 5"/>
          <p:cNvPicPr>
            <a:picLocks noChangeAspect="1"/>
          </p:cNvPicPr>
          <p:nvPr/>
        </p:nvPicPr>
        <p:blipFill>
          <a:blip r:embed="rId3" cstate="print"/>
          <a:srcRect/>
          <a:stretch>
            <a:fillRect/>
          </a:stretch>
        </p:blipFill>
        <p:spPr bwMode="auto">
          <a:xfrm>
            <a:off x="4787900" y="3573463"/>
            <a:ext cx="4224338" cy="316865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620713"/>
            <a:ext cx="3322637" cy="3006725"/>
          </a:xfrm>
        </p:spPr>
        <p:txBody>
          <a:bodyPr>
            <a:normAutofit/>
          </a:bodyPr>
          <a:lstStyle/>
          <a:p>
            <a:pPr eaLnBrk="1" fontAlgn="auto" hangingPunct="1">
              <a:spcAft>
                <a:spcPts val="0"/>
              </a:spcAft>
              <a:defRPr/>
            </a:pPr>
            <a:r>
              <a:rPr lang="ru-RU" sz="2400" dirty="0" smtClean="0">
                <a:latin typeface="+mn-lt"/>
              </a:rPr>
              <a:t>4. </a:t>
            </a:r>
            <a:r>
              <a:rPr lang="ru-RU" sz="2400" dirty="0" err="1" smtClean="0">
                <a:latin typeface="+mn-lt"/>
              </a:rPr>
              <a:t>Чецкая</a:t>
            </a:r>
            <a:r>
              <a:rPr lang="ru-RU" sz="2400" dirty="0" smtClean="0">
                <a:latin typeface="+mn-lt"/>
              </a:rPr>
              <a:t> Елена Валентиновна (</a:t>
            </a:r>
            <a:r>
              <a:rPr lang="ru-RU" sz="2400" dirty="0" err="1" smtClean="0">
                <a:latin typeface="+mn-lt"/>
              </a:rPr>
              <a:t>Котласский</a:t>
            </a:r>
            <a:r>
              <a:rPr lang="ru-RU" sz="2400" dirty="0" smtClean="0">
                <a:latin typeface="+mn-lt"/>
              </a:rPr>
              <a:t> район)</a:t>
            </a:r>
            <a:endParaRPr lang="ru-RU" sz="2400" dirty="0">
              <a:latin typeface="+mn-lt"/>
            </a:endParaRPr>
          </a:p>
        </p:txBody>
      </p:sp>
      <p:pic>
        <p:nvPicPr>
          <p:cNvPr id="27650" name="Объект 3"/>
          <p:cNvPicPr>
            <a:picLocks noGrp="1" noChangeAspect="1"/>
          </p:cNvPicPr>
          <p:nvPr>
            <p:ph idx="1"/>
          </p:nvPr>
        </p:nvPicPr>
        <p:blipFill>
          <a:blip r:embed="rId2" cstate="print"/>
          <a:srcRect/>
          <a:stretch>
            <a:fillRect/>
          </a:stretch>
        </p:blipFill>
        <p:spPr>
          <a:xfrm>
            <a:off x="3492500" y="765175"/>
            <a:ext cx="4467225" cy="2978150"/>
          </a:xfrm>
        </p:spPr>
      </p:pic>
      <p:sp>
        <p:nvSpPr>
          <p:cNvPr id="6" name="Заголовок 1"/>
          <p:cNvSpPr txBox="1">
            <a:spLocks/>
          </p:cNvSpPr>
          <p:nvPr/>
        </p:nvSpPr>
        <p:spPr>
          <a:xfrm>
            <a:off x="1252538" y="4622800"/>
            <a:ext cx="3322637" cy="1319213"/>
          </a:xfrm>
          <a:prstGeom prst="rect">
            <a:avLst/>
          </a:prstGeom>
        </p:spPr>
        <p:txBody>
          <a:bodyPr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defRPr/>
            </a:pPr>
            <a:r>
              <a:rPr lang="ru-RU" sz="2400" dirty="0">
                <a:latin typeface="+mn-lt"/>
              </a:rPr>
              <a:t>5</a:t>
            </a:r>
            <a:r>
              <a:rPr lang="ru-RU" sz="2400" dirty="0" smtClean="0">
                <a:latin typeface="+mn-lt"/>
              </a:rPr>
              <a:t>. </a:t>
            </a:r>
            <a:r>
              <a:rPr lang="ru-RU" sz="2400" dirty="0" err="1" smtClean="0">
                <a:latin typeface="+mn-lt"/>
              </a:rPr>
              <a:t>Якушенок</a:t>
            </a:r>
            <a:r>
              <a:rPr lang="ru-RU" sz="2400" dirty="0" smtClean="0">
                <a:latin typeface="+mn-lt"/>
              </a:rPr>
              <a:t> Татьяна Васильевна (Вельский район)</a:t>
            </a:r>
            <a:endParaRPr lang="ru-RU" sz="2400" dirty="0">
              <a:latin typeface="+mn-lt"/>
            </a:endParaRPr>
          </a:p>
        </p:txBody>
      </p:sp>
      <p:pic>
        <p:nvPicPr>
          <p:cNvPr id="27652" name="Рисунок 4"/>
          <p:cNvPicPr>
            <a:picLocks noChangeAspect="1"/>
          </p:cNvPicPr>
          <p:nvPr/>
        </p:nvPicPr>
        <p:blipFill>
          <a:blip r:embed="rId3" cstate="print"/>
          <a:srcRect/>
          <a:stretch>
            <a:fillRect/>
          </a:stretch>
        </p:blipFill>
        <p:spPr bwMode="auto">
          <a:xfrm>
            <a:off x="5003800" y="3819525"/>
            <a:ext cx="3900488" cy="2925763"/>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712968" cy="612068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Aft>
                <a:spcPts val="0"/>
              </a:spcAft>
              <a:defRPr/>
            </a:pPr>
            <a:r>
              <a:rPr lang="ru-RU" sz="2400" dirty="0" smtClean="0"/>
              <a:t>6</a:t>
            </a:r>
            <a:r>
              <a:rPr lang="ru-RU" sz="2400" dirty="0"/>
              <a:t>. </a:t>
            </a:r>
            <a:r>
              <a:rPr lang="ru-RU" sz="2400" dirty="0" err="1"/>
              <a:t>Краскова</a:t>
            </a:r>
            <a:r>
              <a:rPr lang="ru-RU" sz="2400" dirty="0"/>
              <a:t> Людмила </a:t>
            </a:r>
            <a:r>
              <a:rPr lang="ru-RU" sz="2400" dirty="0" err="1" smtClean="0"/>
              <a:t>Алефтиновна</a:t>
            </a:r>
            <a:r>
              <a:rPr lang="ru-RU" sz="2400" dirty="0"/>
              <a:t> </a:t>
            </a:r>
            <a:r>
              <a:rPr lang="ru-RU" sz="2400" dirty="0" smtClean="0"/>
              <a:t>(</a:t>
            </a:r>
            <a:r>
              <a:rPr lang="ru-RU" sz="2400" dirty="0" err="1"/>
              <a:t>Виноградовский</a:t>
            </a:r>
            <a:r>
              <a:rPr lang="ru-RU" sz="2400" dirty="0"/>
              <a:t> муниципальный район)</a:t>
            </a:r>
            <a:r>
              <a:rPr lang="ru-RU" sz="2400" dirty="0" smtClean="0"/>
              <a:t/>
            </a:r>
            <a:br>
              <a:rPr lang="ru-RU" sz="2400" dirty="0" smtClean="0"/>
            </a:br>
            <a:r>
              <a:rPr lang="ru-RU" sz="2400" dirty="0"/>
              <a:t>7. </a:t>
            </a:r>
            <a:r>
              <a:rPr lang="ru-RU" sz="2400" dirty="0" err="1"/>
              <a:t>Ловырева</a:t>
            </a:r>
            <a:r>
              <a:rPr lang="ru-RU" sz="2400" dirty="0"/>
              <a:t> Елена </a:t>
            </a:r>
            <a:r>
              <a:rPr lang="ru-RU" sz="2400" dirty="0" smtClean="0"/>
              <a:t>Витальевна (</a:t>
            </a:r>
            <a:r>
              <a:rPr lang="ru-RU" sz="2400" dirty="0" err="1" smtClean="0"/>
              <a:t>Коношский</a:t>
            </a:r>
            <a:r>
              <a:rPr lang="ru-RU" sz="2400" dirty="0" smtClean="0"/>
              <a:t> </a:t>
            </a:r>
            <a:r>
              <a:rPr lang="ru-RU" sz="2400" dirty="0"/>
              <a:t>муниципальный </a:t>
            </a:r>
            <a:r>
              <a:rPr lang="ru-RU" sz="2400" dirty="0" smtClean="0"/>
              <a:t>район)</a:t>
            </a:r>
            <a:br>
              <a:rPr lang="ru-RU" sz="2400" dirty="0" smtClean="0"/>
            </a:br>
            <a:r>
              <a:rPr lang="ru-RU" sz="2400" dirty="0"/>
              <a:t>8. </a:t>
            </a:r>
            <a:r>
              <a:rPr lang="ru-RU" sz="2400" dirty="0" err="1"/>
              <a:t>Стукалова</a:t>
            </a:r>
            <a:r>
              <a:rPr lang="ru-RU" sz="2400" dirty="0"/>
              <a:t> Татьяна </a:t>
            </a:r>
            <a:r>
              <a:rPr lang="ru-RU" sz="2400" dirty="0" smtClean="0"/>
              <a:t>Геннадьевна (</a:t>
            </a:r>
            <a:r>
              <a:rPr lang="ru-RU" sz="2400" dirty="0" err="1" smtClean="0"/>
              <a:t>Лешуконский</a:t>
            </a:r>
            <a:r>
              <a:rPr lang="ru-RU" sz="2400" dirty="0" smtClean="0"/>
              <a:t> муниципальный район)</a:t>
            </a:r>
            <a:br>
              <a:rPr lang="ru-RU" sz="2400" dirty="0" smtClean="0"/>
            </a:br>
            <a:r>
              <a:rPr lang="ru-RU" sz="2400" dirty="0"/>
              <a:t>9. Шевелева Елена Леонидовна </a:t>
            </a:r>
            <a:r>
              <a:rPr lang="ru-RU" sz="2400" dirty="0" smtClean="0"/>
              <a:t>(</a:t>
            </a:r>
            <a:r>
              <a:rPr lang="ru-RU" sz="2400" dirty="0" err="1"/>
              <a:t>Вилегодский</a:t>
            </a:r>
            <a:r>
              <a:rPr lang="ru-RU" sz="2400" dirty="0"/>
              <a:t> муниципальный район)</a:t>
            </a:r>
            <a:r>
              <a:rPr lang="ru-RU" sz="2400" dirty="0" smtClean="0"/>
              <a:t/>
            </a:r>
            <a:br>
              <a:rPr lang="ru-RU" sz="2400" dirty="0" smtClean="0"/>
            </a:br>
            <a:r>
              <a:rPr lang="ru-RU" sz="2400" dirty="0"/>
              <a:t>10. </a:t>
            </a:r>
            <a:r>
              <a:rPr lang="ru-RU" sz="2400" dirty="0" err="1"/>
              <a:t>Забродская</a:t>
            </a:r>
            <a:r>
              <a:rPr lang="ru-RU" sz="2400" dirty="0"/>
              <a:t> Галина Николаевна </a:t>
            </a:r>
            <a:r>
              <a:rPr lang="ru-RU" sz="2400" dirty="0" smtClean="0"/>
              <a:t>(</a:t>
            </a:r>
            <a:r>
              <a:rPr lang="ru-RU" sz="2400" dirty="0" err="1"/>
              <a:t>Пинежский</a:t>
            </a:r>
            <a:r>
              <a:rPr lang="ru-RU" sz="2400" dirty="0"/>
              <a:t> муниципальный район)</a:t>
            </a:r>
            <a:r>
              <a:rPr lang="ru-RU" sz="2400" dirty="0" smtClean="0"/>
              <a:t/>
            </a:r>
            <a:br>
              <a:rPr lang="ru-RU" sz="2400" dirty="0" smtClean="0"/>
            </a:br>
            <a:r>
              <a:rPr lang="ru-RU" sz="2400" dirty="0"/>
              <a:t>11. Павлова Ольга Юрьевна </a:t>
            </a:r>
            <a:r>
              <a:rPr lang="ru-RU" sz="2400" dirty="0" smtClean="0"/>
              <a:t>(</a:t>
            </a:r>
            <a:r>
              <a:rPr lang="ru-RU" sz="2400" dirty="0"/>
              <a:t>Мезенский муниципальный район)</a:t>
            </a:r>
            <a:r>
              <a:rPr lang="ru-RU" sz="2400" dirty="0" smtClean="0"/>
              <a:t/>
            </a:r>
            <a:br>
              <a:rPr lang="ru-RU" sz="2400" dirty="0" smtClean="0"/>
            </a:br>
            <a:r>
              <a:rPr lang="ru-RU" sz="2400" dirty="0"/>
              <a:t>12. </a:t>
            </a:r>
            <a:r>
              <a:rPr lang="ru-RU" sz="2400" dirty="0" err="1"/>
              <a:t>Новрузова</a:t>
            </a:r>
            <a:r>
              <a:rPr lang="ru-RU" sz="2400" dirty="0"/>
              <a:t> Анна </a:t>
            </a:r>
            <a:r>
              <a:rPr lang="ru-RU" sz="2400" dirty="0" err="1" smtClean="0"/>
              <a:t>Магеррамовна</a:t>
            </a:r>
            <a:r>
              <a:rPr lang="ru-RU" sz="2400" dirty="0"/>
              <a:t> </a:t>
            </a:r>
            <a:r>
              <a:rPr lang="ru-RU" sz="2400" dirty="0" smtClean="0"/>
              <a:t>(</a:t>
            </a:r>
            <a:r>
              <a:rPr lang="ru-RU" sz="2400" dirty="0" err="1"/>
              <a:t>Няндомский</a:t>
            </a:r>
            <a:r>
              <a:rPr lang="ru-RU" sz="2400" dirty="0"/>
              <a:t> муниципальный район)</a:t>
            </a:r>
            <a:r>
              <a:rPr lang="ru-RU" sz="2400" dirty="0" smtClean="0"/>
              <a:t/>
            </a:r>
            <a:br>
              <a:rPr lang="ru-RU" sz="2400" dirty="0" smtClean="0"/>
            </a:br>
            <a:r>
              <a:rPr lang="ru-RU" sz="2400" dirty="0"/>
              <a:t>13. </a:t>
            </a:r>
            <a:r>
              <a:rPr lang="ru-RU" sz="2400" dirty="0" err="1"/>
              <a:t>Ферина</a:t>
            </a:r>
            <a:r>
              <a:rPr lang="ru-RU" sz="2400" dirty="0"/>
              <a:t> Светлана Александровна </a:t>
            </a:r>
            <a:r>
              <a:rPr lang="ru-RU" sz="2400" dirty="0" smtClean="0"/>
              <a:t>(</a:t>
            </a:r>
            <a:r>
              <a:rPr lang="ru-RU" sz="2400" dirty="0"/>
              <a:t>Шенкурский муниципальный район)</a:t>
            </a:r>
          </a:p>
        </p:txBody>
      </p:sp>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107504" y="684820"/>
          <a:ext cx="3829055" cy="1675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8" name="Рисунок 5"/>
          <p:cNvPicPr>
            <a:picLocks noChangeAspect="1"/>
          </p:cNvPicPr>
          <p:nvPr/>
        </p:nvPicPr>
        <p:blipFill>
          <a:blip r:embed="rId7" cstate="print"/>
          <a:srcRect/>
          <a:stretch>
            <a:fillRect/>
          </a:stretch>
        </p:blipFill>
        <p:spPr bwMode="auto">
          <a:xfrm>
            <a:off x="3924300" y="765175"/>
            <a:ext cx="5076825" cy="3384550"/>
          </a:xfrm>
          <a:prstGeom prst="rect">
            <a:avLst/>
          </a:prstGeom>
          <a:noFill/>
          <a:ln w="9525">
            <a:noFill/>
            <a:miter lim="800000"/>
            <a:headEnd/>
            <a:tailEnd/>
          </a:ln>
        </p:spPr>
      </p:pic>
      <p:graphicFrame>
        <p:nvGraphicFramePr>
          <p:cNvPr id="4" name="Схема 3"/>
          <p:cNvGraphicFramePr/>
          <p:nvPr/>
        </p:nvGraphicFramePr>
        <p:xfrm>
          <a:off x="0" y="2048677"/>
          <a:ext cx="3888432" cy="26764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p:cNvGraphicFramePr/>
          <p:nvPr/>
        </p:nvGraphicFramePr>
        <p:xfrm>
          <a:off x="107504" y="4221088"/>
          <a:ext cx="3744416" cy="23042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Схема 11"/>
          <p:cNvGraphicFramePr/>
          <p:nvPr/>
        </p:nvGraphicFramePr>
        <p:xfrm>
          <a:off x="4529590" y="4221088"/>
          <a:ext cx="4114800" cy="185484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4518025"/>
          </a:xfrm>
          <a:noFill/>
        </p:spPr>
        <p:style>
          <a:lnRef idx="1">
            <a:schemeClr val="accent1"/>
          </a:lnRef>
          <a:fillRef idx="2">
            <a:schemeClr val="accent1"/>
          </a:fillRef>
          <a:effectRef idx="1">
            <a:schemeClr val="accent1"/>
          </a:effectRef>
          <a:fontRef idx="minor">
            <a:schemeClr val="dk1"/>
          </a:fontRef>
        </p:style>
        <p:txBody>
          <a:bodyPr>
            <a:normAutofit/>
          </a:bodyPr>
          <a:lstStyle/>
          <a:p>
            <a:pPr algn="ctr" eaLnBrk="1" fontAlgn="auto" hangingPunct="1">
              <a:spcAft>
                <a:spcPts val="0"/>
              </a:spcAft>
              <a:defRPr/>
            </a:pPr>
            <a:r>
              <a:rPr lang="ru-RU" sz="3600" b="1" dirty="0" smtClean="0">
                <a:solidFill>
                  <a:schemeClr val="accent2">
                    <a:lumMod val="75000"/>
                  </a:schemeClr>
                </a:solidFill>
                <a:effectLst>
                  <a:outerShdw blurRad="38100" dist="38100" dir="2700000" algn="tl">
                    <a:srgbClr val="000000">
                      <a:alpha val="43137"/>
                    </a:srgbClr>
                  </a:outerShdw>
                </a:effectLst>
              </a:rPr>
              <a:t>ИТОГИ ДЕЯТЕЛЬНОСТИ </a:t>
            </a:r>
            <a:br>
              <a:rPr lang="ru-RU" sz="3600" b="1" dirty="0" smtClean="0">
                <a:solidFill>
                  <a:schemeClr val="accent2">
                    <a:lumMod val="75000"/>
                  </a:schemeClr>
                </a:solidFill>
                <a:effectLst>
                  <a:outerShdw blurRad="38100" dist="38100" dir="2700000" algn="tl">
                    <a:srgbClr val="000000">
                      <a:alpha val="43137"/>
                    </a:srgbClr>
                  </a:outerShdw>
                </a:effectLst>
              </a:rPr>
            </a:br>
            <a:r>
              <a:rPr lang="ru-RU" sz="3600" b="1" dirty="0" smtClean="0">
                <a:solidFill>
                  <a:schemeClr val="accent2">
                    <a:lumMod val="75000"/>
                  </a:schemeClr>
                </a:solidFill>
                <a:effectLst>
                  <a:outerShdw blurRad="38100" dist="38100" dir="2700000" algn="tl">
                    <a:srgbClr val="000000">
                      <a:alpha val="43137"/>
                    </a:srgbClr>
                  </a:outerShdw>
                </a:effectLst>
              </a:rPr>
              <a:t>УПОЛНОМОЧЕННОГО </a:t>
            </a:r>
            <a:br>
              <a:rPr lang="ru-RU" sz="3600" b="1" dirty="0" smtClean="0">
                <a:solidFill>
                  <a:schemeClr val="accent2">
                    <a:lumMod val="75000"/>
                  </a:schemeClr>
                </a:solidFill>
                <a:effectLst>
                  <a:outerShdw blurRad="38100" dist="38100" dir="2700000" algn="tl">
                    <a:srgbClr val="000000">
                      <a:alpha val="43137"/>
                    </a:srgbClr>
                  </a:outerShdw>
                </a:effectLst>
              </a:rPr>
            </a:br>
            <a:r>
              <a:rPr lang="ru-RU" sz="3600" b="1" dirty="0" smtClean="0">
                <a:solidFill>
                  <a:schemeClr val="accent2">
                    <a:lumMod val="75000"/>
                  </a:schemeClr>
                </a:solidFill>
                <a:effectLst>
                  <a:outerShdw blurRad="38100" dist="38100" dir="2700000" algn="tl">
                    <a:srgbClr val="000000">
                      <a:alpha val="43137"/>
                    </a:srgbClr>
                  </a:outerShdw>
                </a:effectLst>
              </a:rPr>
              <a:t>ПО ПРАВАМ ЧЕЛОВЕКА В АРХАНГЕЛЬСКОЙ ОБЛАСТИ </a:t>
            </a:r>
            <a:br>
              <a:rPr lang="ru-RU" sz="3600" b="1" dirty="0" smtClean="0">
                <a:solidFill>
                  <a:schemeClr val="accent2">
                    <a:lumMod val="75000"/>
                  </a:schemeClr>
                </a:solidFill>
                <a:effectLst>
                  <a:outerShdw blurRad="38100" dist="38100" dir="2700000" algn="tl">
                    <a:srgbClr val="000000">
                      <a:alpha val="43137"/>
                    </a:srgbClr>
                  </a:outerShdw>
                </a:effectLst>
              </a:rPr>
            </a:br>
            <a:r>
              <a:rPr lang="ru-RU" sz="3600" b="1" dirty="0" smtClean="0">
                <a:solidFill>
                  <a:schemeClr val="accent2">
                    <a:lumMod val="75000"/>
                  </a:schemeClr>
                </a:solidFill>
                <a:effectLst>
                  <a:outerShdw blurRad="38100" dist="38100" dir="2700000" algn="tl">
                    <a:srgbClr val="000000">
                      <a:alpha val="43137"/>
                    </a:srgbClr>
                  </a:outerShdw>
                </a:effectLst>
              </a:rPr>
              <a:t>ЗА 2016 год</a:t>
            </a:r>
            <a:endParaRPr lang="ru-RU" sz="36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554038"/>
            <a:ext cx="8229600" cy="863600"/>
          </a:xfrm>
        </p:spPr>
        <p:txBody>
          <a:bodyPr>
            <a:normAutofit/>
          </a:bodyPr>
          <a:lstStyle/>
          <a:p>
            <a:pPr algn="ctr" eaLnBrk="1" fontAlgn="auto" hangingPunct="1">
              <a:spcAft>
                <a:spcPts val="0"/>
              </a:spcAft>
              <a:defRPr/>
            </a:pPr>
            <a:r>
              <a:rPr lang="ru-RU" sz="2400" dirty="0" smtClean="0">
                <a:latin typeface="+mn-lt"/>
              </a:rPr>
              <a:t>Выездные приемы Уполномоченного</a:t>
            </a:r>
            <a:endParaRPr lang="ru-RU" sz="2400"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585861699"/>
              </p:ext>
            </p:extLst>
          </p:nvPr>
        </p:nvGraphicFramePr>
        <p:xfrm>
          <a:off x="4283968" y="1295863"/>
          <a:ext cx="4762872" cy="4410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3" name="Объект 3"/>
          <p:cNvPicPr>
            <a:picLocks noChangeAspect="1"/>
          </p:cNvPicPr>
          <p:nvPr/>
        </p:nvPicPr>
        <p:blipFill>
          <a:blip r:embed="rId7" cstate="print"/>
          <a:srcRect/>
          <a:stretch>
            <a:fillRect/>
          </a:stretch>
        </p:blipFill>
        <p:spPr bwMode="auto">
          <a:xfrm>
            <a:off x="250825" y="1412875"/>
            <a:ext cx="4176713" cy="4176713"/>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692150"/>
            <a:ext cx="8353425" cy="1368425"/>
          </a:xfrm>
        </p:spPr>
        <p:txBody>
          <a:bodyPr>
            <a:normAutofit fontScale="90000"/>
          </a:bodyPr>
          <a:lstStyle/>
          <a:p>
            <a:pPr algn="ctr" eaLnBrk="1" fontAlgn="auto" hangingPunct="1">
              <a:spcAft>
                <a:spcPts val="0"/>
              </a:spcAft>
              <a:defRPr/>
            </a:pPr>
            <a:r>
              <a:rPr lang="ru-RU" sz="2400" dirty="0" smtClean="0">
                <a:solidFill>
                  <a:srgbClr val="FF0000"/>
                </a:solidFill>
                <a:latin typeface="+mn-lt"/>
              </a:rPr>
              <a:t>Новой</a:t>
            </a:r>
            <a:r>
              <a:rPr lang="ru-RU" sz="2400" dirty="0" smtClean="0">
                <a:latin typeface="+mn-lt"/>
              </a:rPr>
              <a:t> формой осуществления выездных приемов в 2016 году стала деятельность Уполномоченного в рамках </a:t>
            </a:r>
            <a:r>
              <a:rPr lang="ru-RU" sz="2400" b="1" dirty="0" smtClean="0">
                <a:latin typeface="+mn-lt"/>
              </a:rPr>
              <a:t>передвижной приемной Правительства </a:t>
            </a:r>
            <a:r>
              <a:rPr lang="ru-RU" sz="2400" dirty="0" smtClean="0">
                <a:latin typeface="+mn-lt"/>
              </a:rPr>
              <a:t>Архангельской области</a:t>
            </a:r>
            <a:endParaRPr lang="ru-RU" sz="2400" dirty="0">
              <a:latin typeface="+mn-lt"/>
            </a:endParaRPr>
          </a:p>
        </p:txBody>
      </p:sp>
      <p:graphicFrame>
        <p:nvGraphicFramePr>
          <p:cNvPr id="6" name="Объект 5"/>
          <p:cNvGraphicFramePr>
            <a:graphicFrameLocks noGrp="1"/>
          </p:cNvGraphicFramePr>
          <p:nvPr>
            <p:ph idx="1"/>
          </p:nvPr>
        </p:nvGraphicFramePr>
        <p:xfrm>
          <a:off x="395536" y="2420888"/>
          <a:ext cx="8352928"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620713"/>
            <a:ext cx="8229600" cy="1066800"/>
          </a:xfrm>
        </p:spPr>
        <p:txBody>
          <a:bodyPr>
            <a:normAutofit/>
          </a:bodyPr>
          <a:lstStyle/>
          <a:p>
            <a:pPr algn="ctr" eaLnBrk="1" fontAlgn="auto" hangingPunct="1">
              <a:spcAft>
                <a:spcPts val="0"/>
              </a:spcAft>
              <a:defRPr/>
            </a:pPr>
            <a:r>
              <a:rPr lang="ru-RU" sz="2800" dirty="0" smtClean="0">
                <a:latin typeface="+mn-lt"/>
              </a:rPr>
              <a:t>Повышение правовой грамотности населения</a:t>
            </a:r>
            <a:endParaRPr lang="ru-RU" sz="2800" dirty="0">
              <a:latin typeface="+mn-lt"/>
            </a:endParaRPr>
          </a:p>
        </p:txBody>
      </p:sp>
      <p:graphicFrame>
        <p:nvGraphicFramePr>
          <p:cNvPr id="4" name="Объект 3"/>
          <p:cNvGraphicFramePr>
            <a:graphicFrameLocks noGrp="1"/>
          </p:cNvGraphicFramePr>
          <p:nvPr>
            <p:ph idx="1"/>
          </p:nvPr>
        </p:nvGraphicFramePr>
        <p:xfrm>
          <a:off x="457200" y="1916832"/>
          <a:ext cx="8229600" cy="4657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462372" y="2204864"/>
          <a:ext cx="3970784" cy="391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Рисунок 4"/>
          <p:cNvPicPr>
            <a:picLocks noChangeAspect="1"/>
          </p:cNvPicPr>
          <p:nvPr/>
        </p:nvPicPr>
        <p:blipFill>
          <a:blip r:embed="rId7" cstate="print"/>
          <a:srcRect/>
          <a:stretch>
            <a:fillRect/>
          </a:stretch>
        </p:blipFill>
        <p:spPr bwMode="auto">
          <a:xfrm>
            <a:off x="5148263" y="1052513"/>
            <a:ext cx="3671887" cy="2754312"/>
          </a:xfrm>
          <a:prstGeom prst="rect">
            <a:avLst/>
          </a:prstGeom>
          <a:noFill/>
          <a:ln w="9525">
            <a:noFill/>
            <a:miter lim="800000"/>
            <a:headEnd/>
            <a:tailEnd/>
          </a:ln>
        </p:spPr>
      </p:pic>
      <p:pic>
        <p:nvPicPr>
          <p:cNvPr id="33795" name="Рисунок 5"/>
          <p:cNvPicPr>
            <a:picLocks noChangeAspect="1"/>
          </p:cNvPicPr>
          <p:nvPr/>
        </p:nvPicPr>
        <p:blipFill>
          <a:blip r:embed="rId8" cstate="print"/>
          <a:srcRect/>
          <a:stretch>
            <a:fillRect/>
          </a:stretch>
        </p:blipFill>
        <p:spPr bwMode="auto">
          <a:xfrm>
            <a:off x="5140325" y="3933825"/>
            <a:ext cx="3687763" cy="2765425"/>
          </a:xfrm>
          <a:prstGeom prst="rect">
            <a:avLst/>
          </a:prstGeom>
          <a:noFill/>
          <a:ln w="9525">
            <a:noFill/>
            <a:miter lim="800000"/>
            <a:headEnd/>
            <a:tailEnd/>
          </a:ln>
        </p:spPr>
      </p:pic>
      <p:sp>
        <p:nvSpPr>
          <p:cNvPr id="7" name="Заголовок 1"/>
          <p:cNvSpPr txBox="1">
            <a:spLocks/>
          </p:cNvSpPr>
          <p:nvPr/>
        </p:nvSpPr>
        <p:spPr>
          <a:xfrm>
            <a:off x="611560" y="1052736"/>
            <a:ext cx="3672408" cy="843100"/>
          </a:xfrm>
          <a:prstGeom prst="rect">
            <a:avLst/>
          </a:prstGeom>
        </p:spPr>
        <p:style>
          <a:lnRef idx="1">
            <a:schemeClr val="accent1"/>
          </a:lnRef>
          <a:fillRef idx="3">
            <a:schemeClr val="accent1"/>
          </a:fillRef>
          <a:effectRef idx="2">
            <a:schemeClr val="accent1"/>
          </a:effectRef>
          <a:fontRef idx="minor">
            <a:schemeClr val="lt1"/>
          </a:fontRef>
        </p:style>
        <p:txBody>
          <a:bodyPr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defRPr/>
            </a:pPr>
            <a:r>
              <a:rPr lang="ru-RU" sz="2000" dirty="0" smtClean="0">
                <a:solidFill>
                  <a:schemeClr val="bg1"/>
                </a:solidFill>
                <a:latin typeface="+mn-lt"/>
              </a:rPr>
              <a:t>Формы правового консультирования граждан</a:t>
            </a:r>
            <a:endParaRPr lang="ru-RU" sz="2000" dirty="0">
              <a:solidFill>
                <a:schemeClr val="bg1"/>
              </a:solidFill>
              <a:latin typeface="+mn-lt"/>
            </a:endParaRPr>
          </a:p>
        </p:txBody>
      </p:sp>
    </p:spTree>
  </p:cSld>
  <p:clrMapOvr>
    <a:masterClrMapping/>
  </p:clrMapOvr>
  <p:transition spd="slow">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549275"/>
            <a:ext cx="8229600" cy="1066800"/>
          </a:xfrm>
        </p:spPr>
        <p:txBody>
          <a:bodyPr>
            <a:normAutofit/>
          </a:bodyPr>
          <a:lstStyle/>
          <a:p>
            <a:pPr algn="ctr" eaLnBrk="1" fontAlgn="auto" hangingPunct="1">
              <a:spcAft>
                <a:spcPts val="0"/>
              </a:spcAft>
              <a:defRPr/>
            </a:pPr>
            <a:r>
              <a:rPr lang="ru-RU" sz="2400" dirty="0" smtClean="0">
                <a:latin typeface="+mn-lt"/>
              </a:rPr>
              <a:t>«День правовой помощи» </a:t>
            </a:r>
            <a:br>
              <a:rPr lang="ru-RU" sz="2400" dirty="0" smtClean="0">
                <a:latin typeface="+mn-lt"/>
              </a:rPr>
            </a:br>
            <a:r>
              <a:rPr lang="ru-RU" sz="2400" dirty="0" smtClean="0">
                <a:latin typeface="+mn-lt"/>
              </a:rPr>
              <a:t>на базе библиотек Архангельской области</a:t>
            </a:r>
            <a:endParaRPr lang="ru-RU" sz="2400" dirty="0">
              <a:latin typeface="+mn-lt"/>
            </a:endParaRPr>
          </a:p>
        </p:txBody>
      </p:sp>
      <p:graphicFrame>
        <p:nvGraphicFramePr>
          <p:cNvPr id="8" name="Объект 7"/>
          <p:cNvGraphicFramePr>
            <a:graphicFrameLocks noGrp="1"/>
          </p:cNvGraphicFramePr>
          <p:nvPr>
            <p:ph idx="1"/>
          </p:nvPr>
        </p:nvGraphicFramePr>
        <p:xfrm>
          <a:off x="467544" y="5661248"/>
          <a:ext cx="8229600" cy="79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19" name="Рисунок 4"/>
          <p:cNvPicPr>
            <a:picLocks noChangeAspect="1"/>
          </p:cNvPicPr>
          <p:nvPr/>
        </p:nvPicPr>
        <p:blipFill>
          <a:blip r:embed="rId7" cstate="print"/>
          <a:srcRect/>
          <a:stretch>
            <a:fillRect/>
          </a:stretch>
        </p:blipFill>
        <p:spPr bwMode="auto">
          <a:xfrm>
            <a:off x="323850" y="1557338"/>
            <a:ext cx="4752975" cy="3563937"/>
          </a:xfrm>
          <a:prstGeom prst="rect">
            <a:avLst/>
          </a:prstGeom>
          <a:noFill/>
          <a:ln w="9525">
            <a:noFill/>
            <a:miter lim="800000"/>
            <a:headEnd/>
            <a:tailEnd/>
          </a:ln>
        </p:spPr>
      </p:pic>
      <p:pic>
        <p:nvPicPr>
          <p:cNvPr id="34820" name="Рисунок 5"/>
          <p:cNvPicPr>
            <a:picLocks noChangeAspect="1"/>
          </p:cNvPicPr>
          <p:nvPr/>
        </p:nvPicPr>
        <p:blipFill>
          <a:blip r:embed="rId8" cstate="print"/>
          <a:srcRect/>
          <a:stretch>
            <a:fillRect/>
          </a:stretch>
        </p:blipFill>
        <p:spPr bwMode="auto">
          <a:xfrm>
            <a:off x="5292725" y="1557338"/>
            <a:ext cx="2687638" cy="2016125"/>
          </a:xfrm>
          <a:prstGeom prst="rect">
            <a:avLst/>
          </a:prstGeom>
          <a:noFill/>
          <a:ln w="9525">
            <a:noFill/>
            <a:miter lim="800000"/>
            <a:headEnd/>
            <a:tailEnd/>
          </a:ln>
        </p:spPr>
      </p:pic>
      <p:pic>
        <p:nvPicPr>
          <p:cNvPr id="34821" name="Рисунок 6"/>
          <p:cNvPicPr>
            <a:picLocks noChangeAspect="1"/>
          </p:cNvPicPr>
          <p:nvPr/>
        </p:nvPicPr>
        <p:blipFill>
          <a:blip r:embed="rId9" cstate="print"/>
          <a:srcRect/>
          <a:stretch>
            <a:fillRect/>
          </a:stretch>
        </p:blipFill>
        <p:spPr bwMode="auto">
          <a:xfrm>
            <a:off x="6276975" y="3573463"/>
            <a:ext cx="2844800" cy="2132012"/>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692150"/>
            <a:ext cx="8229600" cy="1066800"/>
          </a:xfrm>
        </p:spPr>
        <p:txBody>
          <a:bodyPr>
            <a:normAutofit/>
          </a:bodyPr>
          <a:lstStyle/>
          <a:p>
            <a:pPr algn="ctr" eaLnBrk="1" fontAlgn="auto" hangingPunct="1">
              <a:spcAft>
                <a:spcPts val="0"/>
              </a:spcAft>
              <a:defRPr/>
            </a:pPr>
            <a:r>
              <a:rPr lang="ru-RU" sz="2400" dirty="0" smtClean="0">
                <a:latin typeface="+mn-lt"/>
              </a:rPr>
              <a:t>Подготовка и распространение информационных материалов</a:t>
            </a:r>
            <a:endParaRPr lang="ru-RU" sz="2400" dirty="0">
              <a:latin typeface="+mn-lt"/>
            </a:endParaRPr>
          </a:p>
        </p:txBody>
      </p:sp>
      <p:graphicFrame>
        <p:nvGraphicFramePr>
          <p:cNvPr id="4" name="Объект 3"/>
          <p:cNvGraphicFramePr>
            <a:graphicFrameLocks noGrp="1"/>
          </p:cNvGraphicFramePr>
          <p:nvPr>
            <p:ph idx="1"/>
          </p:nvPr>
        </p:nvGraphicFramePr>
        <p:xfrm>
          <a:off x="107504" y="1700808"/>
          <a:ext cx="590465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3" name="Рисунок 4"/>
          <p:cNvPicPr>
            <a:picLocks noChangeAspect="1"/>
          </p:cNvPicPr>
          <p:nvPr/>
        </p:nvPicPr>
        <p:blipFill>
          <a:blip r:embed="rId7" cstate="print"/>
          <a:srcRect/>
          <a:stretch>
            <a:fillRect/>
          </a:stretch>
        </p:blipFill>
        <p:spPr bwMode="auto">
          <a:xfrm>
            <a:off x="5867400" y="1628775"/>
            <a:ext cx="3116263" cy="2336800"/>
          </a:xfrm>
          <a:prstGeom prst="rect">
            <a:avLst/>
          </a:prstGeom>
          <a:noFill/>
          <a:ln w="9525">
            <a:noFill/>
            <a:miter lim="800000"/>
            <a:headEnd/>
            <a:tailEnd/>
          </a:ln>
        </p:spPr>
      </p:pic>
      <p:pic>
        <p:nvPicPr>
          <p:cNvPr id="35844" name="Рисунок 5"/>
          <p:cNvPicPr>
            <a:picLocks noChangeAspect="1"/>
          </p:cNvPicPr>
          <p:nvPr/>
        </p:nvPicPr>
        <p:blipFill>
          <a:blip r:embed="rId8" cstate="print"/>
          <a:srcRect/>
          <a:stretch>
            <a:fillRect/>
          </a:stretch>
        </p:blipFill>
        <p:spPr bwMode="auto">
          <a:xfrm>
            <a:off x="5867400" y="4075113"/>
            <a:ext cx="3116263" cy="233680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extLst/>
          </a:blip>
          <a:stretch>
            <a:fillRect/>
          </a:stretch>
        </p:blipFill>
        <p:spPr>
          <a:xfrm>
            <a:off x="4700192" y="3429000"/>
            <a:ext cx="4104456" cy="2736304"/>
          </a:xfrm>
          <a:prstGeom prst="rect">
            <a:avLst/>
          </a:prstGeom>
        </p:spPr>
        <p:style>
          <a:lnRef idx="0">
            <a:schemeClr val="accent1"/>
          </a:lnRef>
          <a:fillRef idx="3">
            <a:schemeClr val="accent1"/>
          </a:fillRef>
          <a:effectRef idx="3">
            <a:schemeClr val="accent1"/>
          </a:effectRef>
          <a:fontRef idx="minor">
            <a:schemeClr val="lt1"/>
          </a:fontRef>
        </p:style>
      </p:pic>
      <p:pic>
        <p:nvPicPr>
          <p:cNvPr id="21" name="Рисунок 20"/>
          <p:cNvPicPr>
            <a:picLocks noChangeAspect="1"/>
          </p:cNvPicPr>
          <p:nvPr/>
        </p:nvPicPr>
        <p:blipFill>
          <a:blip r:embed="rId3" cstate="print">
            <a:extLst/>
          </a:blip>
          <a:stretch>
            <a:fillRect/>
          </a:stretch>
        </p:blipFill>
        <p:spPr>
          <a:xfrm>
            <a:off x="5060268" y="836712"/>
            <a:ext cx="3491880" cy="2327920"/>
          </a:xfrm>
          <a:prstGeom prst="rect">
            <a:avLst/>
          </a:prstGeom>
        </p:spPr>
        <p:style>
          <a:lnRef idx="1">
            <a:schemeClr val="accent1"/>
          </a:lnRef>
          <a:fillRef idx="3">
            <a:schemeClr val="accent1"/>
          </a:fillRef>
          <a:effectRef idx="2">
            <a:schemeClr val="accent1"/>
          </a:effectRef>
          <a:fontRef idx="minor">
            <a:schemeClr val="lt1"/>
          </a:fontRef>
        </p:style>
      </p:pic>
      <p:graphicFrame>
        <p:nvGraphicFramePr>
          <p:cNvPr id="6" name="Схема 5"/>
          <p:cNvGraphicFramePr/>
          <p:nvPr>
            <p:extLst>
              <p:ext uri="{D42A27DB-BD31-4B8C-83A1-F6EECF244321}">
                <p14:modId xmlns:p14="http://schemas.microsoft.com/office/powerpoint/2010/main" xmlns="" val="1802871607"/>
              </p:ext>
            </p:extLst>
          </p:nvPr>
        </p:nvGraphicFramePr>
        <p:xfrm>
          <a:off x="395536" y="476672"/>
          <a:ext cx="4104456" cy="5688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692150"/>
            <a:ext cx="4032250" cy="2881313"/>
          </a:xfrm>
        </p:spPr>
        <p:txBody>
          <a:bodyPr>
            <a:normAutofit/>
          </a:bodyPr>
          <a:lstStyle/>
          <a:p>
            <a:pPr algn="ctr" eaLnBrk="1" fontAlgn="auto" hangingPunct="1">
              <a:spcAft>
                <a:spcPts val="0"/>
              </a:spcAft>
              <a:defRPr/>
            </a:pPr>
            <a:r>
              <a:rPr lang="ru-RU" sz="2400" dirty="0" smtClean="0">
                <a:latin typeface="+mn-lt"/>
              </a:rPr>
              <a:t>Мини-конференция «Семья – территория безопасности», организованная АРОО «Кризисный центр «Надежда», 05.10.2016</a:t>
            </a:r>
            <a:endParaRPr lang="ru-RU" sz="2400" dirty="0">
              <a:latin typeface="+mn-lt"/>
            </a:endParaRPr>
          </a:p>
        </p:txBody>
      </p:sp>
      <p:pic>
        <p:nvPicPr>
          <p:cNvPr id="37890" name="Объект 3"/>
          <p:cNvPicPr>
            <a:picLocks noGrp="1" noChangeAspect="1"/>
          </p:cNvPicPr>
          <p:nvPr>
            <p:ph idx="1"/>
          </p:nvPr>
        </p:nvPicPr>
        <p:blipFill>
          <a:blip r:embed="rId2" cstate="print"/>
          <a:srcRect/>
          <a:stretch>
            <a:fillRect/>
          </a:stretch>
        </p:blipFill>
        <p:spPr>
          <a:xfrm>
            <a:off x="5003800" y="836613"/>
            <a:ext cx="3513138" cy="2635250"/>
          </a:xfrm>
        </p:spPr>
      </p:pic>
      <p:sp>
        <p:nvSpPr>
          <p:cNvPr id="6" name="Заголовок 1"/>
          <p:cNvSpPr txBox="1">
            <a:spLocks/>
          </p:cNvSpPr>
          <p:nvPr/>
        </p:nvSpPr>
        <p:spPr>
          <a:xfrm>
            <a:off x="250825" y="3740150"/>
            <a:ext cx="4033838" cy="2881313"/>
          </a:xfrm>
          <a:prstGeom prst="rect">
            <a:avLst/>
          </a:prstGeom>
        </p:spPr>
        <p:txBody>
          <a:bodyPr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defRPr/>
            </a:pPr>
            <a:r>
              <a:rPr lang="ru-RU" sz="2400" dirty="0" smtClean="0">
                <a:latin typeface="+mn-lt"/>
              </a:rPr>
              <a:t>Круглый стол «Женское движение за равноправные условия», организованный совместно с АРОО «Совет женщин Архангельской области», 28.10.2016</a:t>
            </a:r>
            <a:endParaRPr lang="ru-RU" sz="2400" dirty="0">
              <a:latin typeface="+mn-lt"/>
            </a:endParaRPr>
          </a:p>
        </p:txBody>
      </p:sp>
      <p:pic>
        <p:nvPicPr>
          <p:cNvPr id="37892" name="Рисунок 6"/>
          <p:cNvPicPr>
            <a:picLocks noChangeAspect="1"/>
          </p:cNvPicPr>
          <p:nvPr/>
        </p:nvPicPr>
        <p:blipFill>
          <a:blip r:embed="rId3" cstate="print"/>
          <a:srcRect/>
          <a:stretch>
            <a:fillRect/>
          </a:stretch>
        </p:blipFill>
        <p:spPr bwMode="auto">
          <a:xfrm>
            <a:off x="4500563" y="3692525"/>
            <a:ext cx="4356100" cy="2903538"/>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404813"/>
            <a:ext cx="7715250" cy="1728787"/>
          </a:xfrm>
        </p:spPr>
        <p:txBody>
          <a:bodyPr>
            <a:normAutofit fontScale="90000"/>
          </a:bodyPr>
          <a:lstStyle/>
          <a:p>
            <a:pPr algn="ctr" eaLnBrk="1" fontAlgn="auto" hangingPunct="1">
              <a:spcAft>
                <a:spcPts val="0"/>
              </a:spcAft>
              <a:defRPr/>
            </a:pPr>
            <a:r>
              <a:rPr lang="ru-RU" sz="2400" dirty="0" smtClean="0">
                <a:latin typeface="+mn-lt"/>
              </a:rPr>
              <a:t>Комплекс мероприятий, приуроченных к Дню прав человека и 50-летию международных пактов от 16.12.2016 «О гражданских и политических правах» и «Об экономических, социальных и культурных правах»</a:t>
            </a:r>
            <a:endParaRPr lang="ru-RU" sz="2400"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651659057"/>
              </p:ext>
            </p:extLst>
          </p:nvPr>
        </p:nvGraphicFramePr>
        <p:xfrm>
          <a:off x="395536" y="2276872"/>
          <a:ext cx="82296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765175"/>
            <a:ext cx="8229600" cy="1066800"/>
          </a:xfrm>
        </p:spPr>
        <p:txBody>
          <a:bodyPr>
            <a:normAutofit/>
          </a:bodyPr>
          <a:lstStyle/>
          <a:p>
            <a:pPr algn="ctr" eaLnBrk="1" fontAlgn="auto" hangingPunct="1">
              <a:spcAft>
                <a:spcPts val="0"/>
              </a:spcAft>
              <a:defRPr/>
            </a:pPr>
            <a:r>
              <a:rPr lang="ru-RU" sz="2400" dirty="0" smtClean="0">
                <a:latin typeface="+mn-lt"/>
              </a:rPr>
              <a:t>Системный мониторинг и контроль отдельных направлений реализации прав граждан</a:t>
            </a:r>
            <a:endParaRPr lang="ru-RU" sz="2400"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278260085"/>
              </p:ext>
            </p:extLst>
          </p:nvPr>
        </p:nvGraphicFramePr>
        <p:xfrm>
          <a:off x="467544" y="1916832"/>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3"/>
          <p:cNvGraphicFramePr>
            <a:graphicFrameLocks noGrp="1"/>
          </p:cNvGraphicFramePr>
          <p:nvPr>
            <p:ph idx="1"/>
            <p:extLst>
              <p:ext uri="{D42A27DB-BD31-4B8C-83A1-F6EECF244321}">
                <p14:modId xmlns:p14="http://schemas.microsoft.com/office/powerpoint/2010/main" xmlns="" val="479221143"/>
              </p:ext>
            </p:extLst>
          </p:nvPr>
        </p:nvGraphicFramePr>
        <p:xfrm>
          <a:off x="950392" y="1607592"/>
          <a:ext cx="7438156" cy="5010968"/>
        </p:xfrm>
        <a:graphic>
          <a:graphicData uri="http://schemas.openxmlformats.org/drawingml/2006/chart">
            <c:chart xmlns:c="http://schemas.openxmlformats.org/drawingml/2006/chart" xmlns:r="http://schemas.openxmlformats.org/officeDocument/2006/relationships" r:id="rId2"/>
          </a:graphicData>
        </a:graphic>
      </p:graphicFrame>
      <p:sp>
        <p:nvSpPr>
          <p:cNvPr id="3" name="Заголовок 1"/>
          <p:cNvSpPr>
            <a:spLocks noGrp="1"/>
          </p:cNvSpPr>
          <p:nvPr>
            <p:ph type="title"/>
          </p:nvPr>
        </p:nvSpPr>
        <p:spPr>
          <a:xfrm>
            <a:off x="468313" y="476250"/>
            <a:ext cx="8229600" cy="1066800"/>
          </a:xfrm>
        </p:spPr>
        <p:txBody>
          <a:bodyPr>
            <a:normAutofit/>
          </a:bodyPr>
          <a:lstStyle/>
          <a:p>
            <a:pPr eaLnBrk="1" fontAlgn="auto" hangingPunct="1">
              <a:spcAft>
                <a:spcPts val="0"/>
              </a:spcAft>
              <a:defRPr/>
            </a:pPr>
            <a:r>
              <a:rPr lang="ru-RU" sz="2400" dirty="0" smtClean="0">
                <a:latin typeface="+mn-lt"/>
              </a:rPr>
              <a:t>В 2016 году поступило более </a:t>
            </a:r>
            <a:r>
              <a:rPr lang="ru-RU" sz="2400" b="1" dirty="0" smtClean="0">
                <a:latin typeface="+mn-lt"/>
              </a:rPr>
              <a:t>12 000 </a:t>
            </a:r>
            <a:r>
              <a:rPr lang="ru-RU" sz="2400" dirty="0" smtClean="0">
                <a:latin typeface="+mn-lt"/>
              </a:rPr>
              <a:t>обращений, что </a:t>
            </a:r>
            <a:r>
              <a:rPr lang="ru-RU" sz="2400" b="1" dirty="0" smtClean="0">
                <a:latin typeface="+mn-lt"/>
              </a:rPr>
              <a:t>более чем на 9 % </a:t>
            </a:r>
            <a:r>
              <a:rPr lang="ru-RU" sz="2400" dirty="0" smtClean="0">
                <a:latin typeface="+mn-lt"/>
              </a:rPr>
              <a:t>превышает уровень 2015 года</a:t>
            </a:r>
            <a:endParaRPr lang="ru-RU" sz="2400" dirty="0">
              <a:latin typeface="+mn-lt"/>
            </a:endParaRPr>
          </a:p>
        </p:txBody>
      </p:sp>
    </p:spTree>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620713"/>
            <a:ext cx="8229600" cy="1066800"/>
          </a:xfrm>
        </p:spPr>
        <p:txBody>
          <a:bodyPr>
            <a:normAutofit/>
          </a:bodyPr>
          <a:lstStyle/>
          <a:p>
            <a:pPr algn="ctr" eaLnBrk="1" fontAlgn="auto" hangingPunct="1">
              <a:spcAft>
                <a:spcPts val="0"/>
              </a:spcAft>
              <a:defRPr/>
            </a:pPr>
            <a:r>
              <a:rPr lang="ru-RU" sz="2800" dirty="0" smtClean="0">
                <a:latin typeface="+mn-lt"/>
              </a:rPr>
              <a:t>Что нового?!</a:t>
            </a:r>
            <a:endParaRPr lang="ru-RU" sz="2800" dirty="0">
              <a:latin typeface="+mn-lt"/>
            </a:endParaRPr>
          </a:p>
        </p:txBody>
      </p:sp>
      <p:graphicFrame>
        <p:nvGraphicFramePr>
          <p:cNvPr id="5" name="Объект 4"/>
          <p:cNvGraphicFramePr>
            <a:graphicFrameLocks noGrp="1"/>
          </p:cNvGraphicFramePr>
          <p:nvPr>
            <p:ph idx="1"/>
          </p:nvPr>
        </p:nvGraphicFramePr>
        <p:xfrm>
          <a:off x="467544" y="1628800"/>
          <a:ext cx="82296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713" y="333375"/>
            <a:ext cx="8229600" cy="1066800"/>
          </a:xfrm>
        </p:spPr>
        <p:txBody>
          <a:bodyPr>
            <a:normAutofit/>
          </a:bodyPr>
          <a:lstStyle/>
          <a:p>
            <a:pPr algn="ctr" eaLnBrk="1" fontAlgn="auto" hangingPunct="1">
              <a:spcAft>
                <a:spcPts val="0"/>
              </a:spcAft>
              <a:defRPr/>
            </a:pPr>
            <a:r>
              <a:rPr lang="ru-RU" sz="2400" dirty="0" smtClean="0">
                <a:latin typeface="+mn-lt"/>
              </a:rPr>
              <a:t>Проверки и посещения</a:t>
            </a:r>
            <a:endParaRPr lang="ru-RU" sz="2400" dirty="0">
              <a:latin typeface="+mn-lt"/>
            </a:endParaRPr>
          </a:p>
        </p:txBody>
      </p:sp>
      <p:sp>
        <p:nvSpPr>
          <p:cNvPr id="3" name="Объект 2"/>
          <p:cNvSpPr>
            <a:spLocks noGrp="1"/>
          </p:cNvSpPr>
          <p:nvPr>
            <p:ph idx="1"/>
          </p:nvPr>
        </p:nvSpPr>
        <p:spPr>
          <a:xfrm>
            <a:off x="323850" y="908050"/>
            <a:ext cx="8496300" cy="4392613"/>
          </a:xfrm>
        </p:spPr>
        <p:txBody>
          <a:bodyPr>
            <a:normAutofit fontScale="62500" lnSpcReduction="20000"/>
          </a:bodyPr>
          <a:lstStyle/>
          <a:p>
            <a:pPr marL="109728" indent="0" eaLnBrk="1" fontAlgn="auto" hangingPunct="1">
              <a:spcAft>
                <a:spcPts val="0"/>
              </a:spcAft>
              <a:buClr>
                <a:schemeClr val="accent3"/>
              </a:buClr>
              <a:buFont typeface="Georgia"/>
              <a:buNone/>
              <a:defRPr/>
            </a:pPr>
            <a:endParaRPr lang="ru-RU" sz="1600" dirty="0" smtClean="0"/>
          </a:p>
          <a:p>
            <a:pPr marL="109728" indent="0" eaLnBrk="1" fontAlgn="auto" hangingPunct="1">
              <a:spcAft>
                <a:spcPts val="0"/>
              </a:spcAft>
              <a:buClr>
                <a:schemeClr val="accent3"/>
              </a:buClr>
              <a:buFont typeface="Georgia"/>
              <a:buNone/>
              <a:defRPr/>
            </a:pPr>
            <a:endParaRPr lang="ru-RU" sz="1600" dirty="0" smtClean="0"/>
          </a:p>
          <a:p>
            <a:pPr marL="109728" indent="0" eaLnBrk="1" fontAlgn="auto" hangingPunct="1">
              <a:spcAft>
                <a:spcPts val="0"/>
              </a:spcAft>
              <a:buClr>
                <a:schemeClr val="accent3"/>
              </a:buClr>
              <a:buFont typeface="Georgia"/>
              <a:buNone/>
              <a:defRPr/>
            </a:pPr>
            <a:endParaRPr lang="ru-RU" sz="1600" dirty="0"/>
          </a:p>
          <a:p>
            <a:pPr marL="109728" indent="0" eaLnBrk="1" fontAlgn="auto" hangingPunct="1">
              <a:spcAft>
                <a:spcPts val="0"/>
              </a:spcAft>
              <a:buClr>
                <a:schemeClr val="accent3"/>
              </a:buClr>
              <a:buFont typeface="Georgia"/>
              <a:buNone/>
              <a:defRPr/>
            </a:pPr>
            <a:r>
              <a:rPr lang="ru-RU" sz="1900" dirty="0" smtClean="0"/>
              <a:t>В течение 2016 года Уполномоченным</a:t>
            </a:r>
          </a:p>
          <a:p>
            <a:pPr marL="109728" indent="0" eaLnBrk="1" fontAlgn="auto" hangingPunct="1">
              <a:spcAft>
                <a:spcPts val="0"/>
              </a:spcAft>
              <a:buClr>
                <a:schemeClr val="accent3"/>
              </a:buClr>
              <a:buFont typeface="Georgia"/>
              <a:buNone/>
              <a:defRPr/>
            </a:pPr>
            <a:r>
              <a:rPr lang="ru-RU" sz="1900" dirty="0" smtClean="0"/>
              <a:t>и сотрудниками  аппарата проведено </a:t>
            </a:r>
          </a:p>
          <a:p>
            <a:pPr marL="109728" indent="0" eaLnBrk="1" fontAlgn="auto" hangingPunct="1">
              <a:spcAft>
                <a:spcPts val="0"/>
              </a:spcAft>
              <a:buClr>
                <a:schemeClr val="accent3"/>
              </a:buClr>
              <a:buFont typeface="Georgia"/>
              <a:buNone/>
              <a:defRPr/>
            </a:pPr>
            <a:r>
              <a:rPr lang="ru-RU" sz="1900" dirty="0" smtClean="0"/>
              <a:t>более </a:t>
            </a:r>
            <a:r>
              <a:rPr lang="ru-RU" sz="1900" dirty="0" smtClean="0">
                <a:solidFill>
                  <a:srgbClr val="FF0000"/>
                </a:solidFill>
              </a:rPr>
              <a:t>200</a:t>
            </a:r>
            <a:r>
              <a:rPr lang="ru-RU" sz="1900" dirty="0" smtClean="0"/>
              <a:t> проверок, посещений и </a:t>
            </a:r>
          </a:p>
          <a:p>
            <a:pPr marL="109728" indent="0" eaLnBrk="1" fontAlgn="auto" hangingPunct="1">
              <a:spcAft>
                <a:spcPts val="0"/>
              </a:spcAft>
              <a:buClr>
                <a:schemeClr val="accent3"/>
              </a:buClr>
              <a:buFont typeface="Georgia"/>
              <a:buNone/>
              <a:defRPr/>
            </a:pPr>
            <a:r>
              <a:rPr lang="ru-RU" sz="1900" dirty="0" smtClean="0"/>
              <a:t>выездных приемов; общественными  </a:t>
            </a:r>
          </a:p>
          <a:p>
            <a:pPr marL="109728" indent="0" eaLnBrk="1" fontAlgn="auto" hangingPunct="1">
              <a:spcAft>
                <a:spcPts val="0"/>
              </a:spcAft>
              <a:buClr>
                <a:schemeClr val="accent3"/>
              </a:buClr>
              <a:buFont typeface="Georgia"/>
              <a:buNone/>
              <a:defRPr/>
            </a:pPr>
            <a:r>
              <a:rPr lang="ru-RU" sz="1900" dirty="0" smtClean="0"/>
              <a:t>помощниками проведено около </a:t>
            </a:r>
            <a:r>
              <a:rPr lang="ru-RU" sz="1900" dirty="0" smtClean="0">
                <a:solidFill>
                  <a:srgbClr val="FF0000"/>
                </a:solidFill>
              </a:rPr>
              <a:t>40 </a:t>
            </a:r>
            <a:r>
              <a:rPr lang="ru-RU" sz="1900" dirty="0" smtClean="0"/>
              <a:t>приёмов.</a:t>
            </a:r>
          </a:p>
          <a:p>
            <a:pPr marL="109728" indent="0" eaLnBrk="1" fontAlgn="auto" hangingPunct="1">
              <a:spcAft>
                <a:spcPts val="0"/>
              </a:spcAft>
              <a:buClr>
                <a:schemeClr val="accent3"/>
              </a:buClr>
              <a:buFont typeface="Georgia"/>
              <a:buNone/>
              <a:defRPr/>
            </a:pPr>
            <a:r>
              <a:rPr lang="ru-RU" sz="1900" dirty="0" smtClean="0"/>
              <a:t>Общее количество – более </a:t>
            </a:r>
            <a:r>
              <a:rPr lang="ru-RU" sz="1900" dirty="0" smtClean="0">
                <a:solidFill>
                  <a:srgbClr val="FF0000"/>
                </a:solidFill>
              </a:rPr>
              <a:t>240</a:t>
            </a:r>
            <a:r>
              <a:rPr lang="ru-RU" sz="1900" dirty="0" smtClean="0"/>
              <a:t>.</a:t>
            </a:r>
          </a:p>
          <a:p>
            <a:pPr marL="109728" indent="0" eaLnBrk="1" fontAlgn="auto" hangingPunct="1">
              <a:spcAft>
                <a:spcPts val="0"/>
              </a:spcAft>
              <a:buClr>
                <a:schemeClr val="accent3"/>
              </a:buClr>
              <a:buFont typeface="Georgia"/>
              <a:buNone/>
              <a:defRPr/>
            </a:pPr>
            <a:endParaRPr lang="ru-RU" dirty="0" smtClean="0"/>
          </a:p>
          <a:p>
            <a:pPr marL="109728" indent="0" eaLnBrk="1" fontAlgn="auto" hangingPunct="1">
              <a:spcAft>
                <a:spcPts val="0"/>
              </a:spcAft>
              <a:buClr>
                <a:schemeClr val="accent3"/>
              </a:buClr>
              <a:buFont typeface="Georgia"/>
              <a:buNone/>
              <a:defRPr/>
            </a:pPr>
            <a:endParaRPr lang="ru-RU" dirty="0"/>
          </a:p>
          <a:p>
            <a:pPr marL="109728" indent="0" eaLnBrk="1" fontAlgn="auto" hangingPunct="1">
              <a:spcAft>
                <a:spcPts val="0"/>
              </a:spcAft>
              <a:buClr>
                <a:schemeClr val="accent3"/>
              </a:buClr>
              <a:buFont typeface="Georgia"/>
              <a:buNone/>
              <a:defRPr/>
            </a:pPr>
            <a:endParaRPr lang="ru-RU" sz="1900" dirty="0" smtClean="0"/>
          </a:p>
          <a:p>
            <a:pPr marL="109728" indent="0" eaLnBrk="1" fontAlgn="auto" hangingPunct="1">
              <a:spcAft>
                <a:spcPts val="0"/>
              </a:spcAft>
              <a:buClr>
                <a:schemeClr val="accent3"/>
              </a:buClr>
              <a:buFont typeface="Georgia"/>
              <a:buNone/>
              <a:defRPr/>
            </a:pPr>
            <a:endParaRPr lang="ru-RU" sz="1900" dirty="0" smtClean="0"/>
          </a:p>
          <a:p>
            <a:pPr marL="109728" indent="0" eaLnBrk="1" fontAlgn="auto" hangingPunct="1">
              <a:spcAft>
                <a:spcPts val="0"/>
              </a:spcAft>
              <a:buClr>
                <a:schemeClr val="accent3"/>
              </a:buClr>
              <a:buFont typeface="Georgia"/>
              <a:buNone/>
              <a:defRPr/>
            </a:pPr>
            <a:endParaRPr lang="ru-RU" sz="1900" dirty="0" smtClean="0"/>
          </a:p>
          <a:p>
            <a:pPr marL="109728" indent="0" eaLnBrk="1" fontAlgn="auto" hangingPunct="1">
              <a:spcAft>
                <a:spcPts val="0"/>
              </a:spcAft>
              <a:buClr>
                <a:schemeClr val="accent3"/>
              </a:buClr>
              <a:buFont typeface="Georgia"/>
              <a:buNone/>
              <a:defRPr/>
            </a:pPr>
            <a:endParaRPr lang="ru-RU" sz="1900" dirty="0"/>
          </a:p>
          <a:p>
            <a:pPr marL="109728" indent="0" eaLnBrk="1" fontAlgn="auto" hangingPunct="1">
              <a:spcAft>
                <a:spcPts val="0"/>
              </a:spcAft>
              <a:buClr>
                <a:schemeClr val="accent3"/>
              </a:buClr>
              <a:buFont typeface="Georgia"/>
              <a:buNone/>
              <a:defRPr/>
            </a:pPr>
            <a:r>
              <a:rPr lang="ru-RU" sz="2000" dirty="0" smtClean="0"/>
              <a:t>Проведены совместные проверки и посещения:</a:t>
            </a:r>
          </a:p>
          <a:p>
            <a:pPr marL="109728" indent="0" eaLnBrk="1" fontAlgn="auto" hangingPunct="1">
              <a:spcAft>
                <a:spcPts val="0"/>
              </a:spcAft>
              <a:buClr>
                <a:schemeClr val="accent3"/>
              </a:buClr>
              <a:buFont typeface="Georgia"/>
              <a:buNone/>
              <a:defRPr/>
            </a:pPr>
            <a:r>
              <a:rPr lang="ru-RU" sz="2000" dirty="0" smtClean="0"/>
              <a:t>– с прокурором Архангельской области (СИЗО-1)</a:t>
            </a:r>
          </a:p>
          <a:p>
            <a:pPr marL="109728" indent="0" eaLnBrk="1" fontAlgn="auto" hangingPunct="1">
              <a:spcAft>
                <a:spcPts val="0"/>
              </a:spcAft>
              <a:buClr>
                <a:schemeClr val="accent3"/>
              </a:buClr>
              <a:buFont typeface="Georgia"/>
              <a:buNone/>
              <a:defRPr/>
            </a:pPr>
            <a:r>
              <a:rPr lang="ru-RU" sz="2000" dirty="0" smtClean="0"/>
              <a:t>– с Архангельским прокурором по надзору за соблюдением законов в исправительных учреждениях Архангельской области (ИК-7, КП-3)</a:t>
            </a:r>
          </a:p>
          <a:p>
            <a:pPr marL="109728" indent="0" eaLnBrk="1" fontAlgn="auto" hangingPunct="1">
              <a:spcAft>
                <a:spcPts val="0"/>
              </a:spcAft>
              <a:buClr>
                <a:schemeClr val="accent3"/>
              </a:buClr>
              <a:buFont typeface="Georgia"/>
              <a:buNone/>
              <a:defRPr/>
            </a:pPr>
            <a:r>
              <a:rPr lang="ru-RU" sz="2000" dirty="0" smtClean="0"/>
              <a:t>– с заместителем министра здравоохранения (Архангельский госпиталь для ветеранов войн)</a:t>
            </a:r>
          </a:p>
          <a:p>
            <a:pPr marL="109728" indent="0" eaLnBrk="1" fontAlgn="auto" hangingPunct="1">
              <a:spcAft>
                <a:spcPts val="0"/>
              </a:spcAft>
              <a:buClr>
                <a:schemeClr val="accent3"/>
              </a:buClr>
              <a:buFont typeface="Georgia"/>
              <a:buNone/>
              <a:defRPr/>
            </a:pPr>
            <a:r>
              <a:rPr lang="ru-RU" sz="2000" dirty="0" smtClean="0"/>
              <a:t>– с заместителем начальника УФСИН России по Архангельской области (Областная больница УФСИН России по Архангельской области)</a:t>
            </a:r>
          </a:p>
          <a:p>
            <a:pPr marL="109728" indent="0" eaLnBrk="1" fontAlgn="auto" hangingPunct="1">
              <a:spcAft>
                <a:spcPts val="0"/>
              </a:spcAft>
              <a:buClr>
                <a:schemeClr val="accent3"/>
              </a:buClr>
              <a:buFont typeface="Georgia"/>
              <a:buNone/>
              <a:defRPr/>
            </a:pPr>
            <a:endParaRPr lang="ru-RU" sz="1800" dirty="0" smtClean="0"/>
          </a:p>
          <a:p>
            <a:pPr marL="109728" indent="0" eaLnBrk="1" fontAlgn="auto" hangingPunct="1">
              <a:spcAft>
                <a:spcPts val="0"/>
              </a:spcAft>
              <a:buClr>
                <a:schemeClr val="accent3"/>
              </a:buClr>
              <a:buFont typeface="Georgia"/>
              <a:buNone/>
              <a:defRPr/>
            </a:pPr>
            <a:endParaRPr lang="ru-RU" dirty="0"/>
          </a:p>
        </p:txBody>
      </p:sp>
      <p:graphicFrame>
        <p:nvGraphicFramePr>
          <p:cNvPr id="44035" name="Диаграмма 3"/>
          <p:cNvGraphicFramePr>
            <a:graphicFrameLocks/>
          </p:cNvGraphicFramePr>
          <p:nvPr/>
        </p:nvGraphicFramePr>
        <p:xfrm>
          <a:off x="3513138" y="1290638"/>
          <a:ext cx="5267325" cy="2260600"/>
        </p:xfrm>
        <a:graphic>
          <a:graphicData uri="http://schemas.openxmlformats.org/presentationml/2006/ole">
            <p:oleObj spid="_x0000_s44051" r:id="rId3" imgW="5267401" imgH="2261812" progId="Excel.Sheet.8">
              <p:embed/>
            </p:oleObj>
          </a:graphicData>
        </a:graphic>
      </p:graphicFrame>
      <p:sp>
        <p:nvSpPr>
          <p:cNvPr id="6" name="Заголовок 1"/>
          <p:cNvSpPr txBox="1">
            <a:spLocks/>
          </p:cNvSpPr>
          <p:nvPr/>
        </p:nvSpPr>
        <p:spPr>
          <a:xfrm>
            <a:off x="323528" y="5373216"/>
            <a:ext cx="8568952" cy="1210816"/>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anchor="ctr">
            <a:normAutofit fontScale="85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109728" fontAlgn="auto">
              <a:spcAft>
                <a:spcPts val="0"/>
              </a:spcAft>
              <a:defRPr/>
            </a:pPr>
            <a:r>
              <a:rPr lang="ru-RU" sz="2400" dirty="0">
                <a:solidFill>
                  <a:schemeClr val="tx1"/>
                </a:solidFill>
                <a:latin typeface="+mn-lt"/>
              </a:rPr>
              <a:t>Впервые по итогам проверок ФКУ ИК-7 и ФКУ КП-3 подготовлено </a:t>
            </a:r>
            <a:endParaRPr lang="ru-RU" sz="2400" dirty="0" smtClean="0">
              <a:solidFill>
                <a:schemeClr val="tx1"/>
              </a:solidFill>
              <a:latin typeface="+mn-lt"/>
            </a:endParaRPr>
          </a:p>
          <a:p>
            <a:pPr marL="109728" fontAlgn="auto">
              <a:spcAft>
                <a:spcPts val="0"/>
              </a:spcAft>
              <a:defRPr/>
            </a:pPr>
            <a:r>
              <a:rPr lang="ru-RU" sz="2400" dirty="0" smtClean="0">
                <a:solidFill>
                  <a:srgbClr val="FF0000"/>
                </a:solidFill>
                <a:latin typeface="+mn-lt"/>
              </a:rPr>
              <a:t>3</a:t>
            </a:r>
            <a:r>
              <a:rPr lang="ru-RU" sz="2400" dirty="0" smtClean="0">
                <a:solidFill>
                  <a:schemeClr val="tx1"/>
                </a:solidFill>
                <a:latin typeface="+mn-lt"/>
              </a:rPr>
              <a:t> </a:t>
            </a:r>
            <a:r>
              <a:rPr lang="ru-RU" sz="2400" dirty="0">
                <a:solidFill>
                  <a:schemeClr val="tx1"/>
                </a:solidFill>
                <a:latin typeface="+mn-lt"/>
              </a:rPr>
              <a:t>совместные </a:t>
            </a:r>
            <a:r>
              <a:rPr lang="ru-RU" sz="2400" dirty="0" smtClean="0">
                <a:solidFill>
                  <a:schemeClr val="tx1"/>
                </a:solidFill>
                <a:latin typeface="+mn-lt"/>
              </a:rPr>
              <a:t>справки; Архангельской </a:t>
            </a:r>
            <a:r>
              <a:rPr lang="ru-RU" sz="2400" dirty="0">
                <a:solidFill>
                  <a:schemeClr val="tx1"/>
                </a:solidFill>
                <a:latin typeface="+mn-lt"/>
              </a:rPr>
              <a:t>прокуратурой по надзору за соблюдением законов в исправительных учреждениях </a:t>
            </a:r>
            <a:r>
              <a:rPr lang="ru-RU" sz="2400" dirty="0" smtClean="0">
                <a:solidFill>
                  <a:schemeClr val="tx1"/>
                </a:solidFill>
                <a:latin typeface="+mn-lt"/>
              </a:rPr>
              <a:t>внесено </a:t>
            </a:r>
            <a:r>
              <a:rPr lang="ru-RU" sz="2400" dirty="0">
                <a:solidFill>
                  <a:srgbClr val="FF0000"/>
                </a:solidFill>
                <a:latin typeface="+mn-lt"/>
              </a:rPr>
              <a:t>3</a:t>
            </a:r>
            <a:r>
              <a:rPr lang="ru-RU" sz="2400" dirty="0">
                <a:solidFill>
                  <a:schemeClr val="tx1"/>
                </a:solidFill>
                <a:latin typeface="+mn-lt"/>
              </a:rPr>
              <a:t> </a:t>
            </a:r>
            <a:r>
              <a:rPr lang="ru-RU" sz="2400" dirty="0" smtClean="0">
                <a:solidFill>
                  <a:schemeClr val="tx1"/>
                </a:solidFill>
                <a:latin typeface="+mn-lt"/>
              </a:rPr>
              <a:t>представления</a:t>
            </a:r>
            <a:endParaRPr lang="ru-RU" sz="2400" dirty="0">
              <a:solidFill>
                <a:schemeClr val="tx1"/>
              </a:solidFill>
              <a:latin typeface="+mn-lt"/>
            </a:endParaRPr>
          </a:p>
        </p:txBody>
      </p:sp>
    </p:spTree>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476250"/>
            <a:ext cx="8229600" cy="1566863"/>
          </a:xfrm>
        </p:spPr>
        <p:txBody>
          <a:bodyPr>
            <a:noAutofit/>
          </a:bodyPr>
          <a:lstStyle/>
          <a:p>
            <a:pPr eaLnBrk="1" fontAlgn="auto" hangingPunct="1">
              <a:spcAft>
                <a:spcPts val="0"/>
              </a:spcAft>
              <a:defRPr/>
            </a:pPr>
            <a:r>
              <a:rPr lang="ru-RU" sz="2000" dirty="0" smtClean="0">
                <a:solidFill>
                  <a:srgbClr val="FF0000"/>
                </a:solidFill>
                <a:latin typeface="+mn-lt"/>
              </a:rPr>
              <a:t>Впервые</a:t>
            </a:r>
            <a:r>
              <a:rPr lang="ru-RU" sz="2000" dirty="0" smtClean="0">
                <a:latin typeface="+mn-lt"/>
              </a:rPr>
              <a:t> Уполномоченным проведено посещение ФКУ ИК-1 УФСИН России по Вологодской области, в которой отбывают наказание женщины из Архангельской области</a:t>
            </a:r>
            <a:endParaRPr lang="ru-RU" sz="2000" dirty="0">
              <a:latin typeface="+mn-lt"/>
            </a:endParaRPr>
          </a:p>
        </p:txBody>
      </p:sp>
      <p:pic>
        <p:nvPicPr>
          <p:cNvPr id="45058" name="Рисунок 6"/>
          <p:cNvPicPr>
            <a:picLocks noChangeAspect="1"/>
          </p:cNvPicPr>
          <p:nvPr/>
        </p:nvPicPr>
        <p:blipFill>
          <a:blip r:embed="rId3" cstate="print"/>
          <a:srcRect/>
          <a:stretch>
            <a:fillRect/>
          </a:stretch>
        </p:blipFill>
        <p:spPr bwMode="auto">
          <a:xfrm>
            <a:off x="827088" y="1889125"/>
            <a:ext cx="3465512" cy="2303463"/>
          </a:xfrm>
          <a:prstGeom prst="rect">
            <a:avLst/>
          </a:prstGeom>
          <a:noFill/>
          <a:ln w="9525">
            <a:noFill/>
            <a:miter lim="800000"/>
            <a:headEnd/>
            <a:tailEnd/>
          </a:ln>
        </p:spPr>
      </p:pic>
      <p:pic>
        <p:nvPicPr>
          <p:cNvPr id="45059" name="Рисунок 7"/>
          <p:cNvPicPr>
            <a:picLocks noChangeAspect="1"/>
          </p:cNvPicPr>
          <p:nvPr/>
        </p:nvPicPr>
        <p:blipFill>
          <a:blip r:embed="rId4" cstate="print"/>
          <a:srcRect/>
          <a:stretch>
            <a:fillRect/>
          </a:stretch>
        </p:blipFill>
        <p:spPr bwMode="auto">
          <a:xfrm>
            <a:off x="4676775" y="1889125"/>
            <a:ext cx="3465513" cy="2303463"/>
          </a:xfrm>
          <a:prstGeom prst="rect">
            <a:avLst/>
          </a:prstGeom>
          <a:noFill/>
          <a:ln w="9525">
            <a:noFill/>
            <a:miter lim="800000"/>
            <a:headEnd/>
            <a:tailEnd/>
          </a:ln>
        </p:spPr>
      </p:pic>
      <p:pic>
        <p:nvPicPr>
          <p:cNvPr id="45060" name="Рисунок 8"/>
          <p:cNvPicPr>
            <a:picLocks noChangeAspect="1"/>
          </p:cNvPicPr>
          <p:nvPr/>
        </p:nvPicPr>
        <p:blipFill>
          <a:blip r:embed="rId5" cstate="print"/>
          <a:srcRect/>
          <a:stretch>
            <a:fillRect/>
          </a:stretch>
        </p:blipFill>
        <p:spPr bwMode="auto">
          <a:xfrm>
            <a:off x="827088" y="4292600"/>
            <a:ext cx="3465512" cy="2305050"/>
          </a:xfrm>
          <a:prstGeom prst="rect">
            <a:avLst/>
          </a:prstGeom>
          <a:noFill/>
          <a:ln w="9525">
            <a:noFill/>
            <a:miter lim="800000"/>
            <a:headEnd/>
            <a:tailEnd/>
          </a:ln>
        </p:spPr>
      </p:pic>
      <p:pic>
        <p:nvPicPr>
          <p:cNvPr id="45061" name="Рисунок 10"/>
          <p:cNvPicPr>
            <a:picLocks noChangeAspect="1"/>
          </p:cNvPicPr>
          <p:nvPr/>
        </p:nvPicPr>
        <p:blipFill>
          <a:blip r:embed="rId6" cstate="print"/>
          <a:srcRect/>
          <a:stretch>
            <a:fillRect/>
          </a:stretch>
        </p:blipFill>
        <p:spPr bwMode="auto">
          <a:xfrm>
            <a:off x="4657725" y="4271963"/>
            <a:ext cx="3498850" cy="2325687"/>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613" y="538163"/>
            <a:ext cx="8229600" cy="1228725"/>
          </a:xfrm>
        </p:spPr>
        <p:txBody>
          <a:bodyPr>
            <a:noAutofit/>
          </a:bodyPr>
          <a:lstStyle/>
          <a:p>
            <a:pPr algn="ctr" eaLnBrk="1" fontAlgn="auto" hangingPunct="1">
              <a:spcAft>
                <a:spcPts val="0"/>
              </a:spcAft>
              <a:defRPr/>
            </a:pPr>
            <a:r>
              <a:rPr lang="ru-RU" sz="2000" dirty="0" smtClean="0">
                <a:latin typeface="+mn-lt"/>
              </a:rPr>
              <a:t>Участие в межрегиональной </a:t>
            </a:r>
            <a:r>
              <a:rPr lang="ru-RU" sz="2000" dirty="0">
                <a:latin typeface="+mn-lt"/>
              </a:rPr>
              <a:t>научно-практической конференции «Проблемы исполнения наказания и </a:t>
            </a:r>
            <a:r>
              <a:rPr lang="ru-RU" sz="2000" dirty="0" err="1">
                <a:latin typeface="+mn-lt"/>
              </a:rPr>
              <a:t>ресоциализации</a:t>
            </a:r>
            <a:r>
              <a:rPr lang="ru-RU" sz="2000" dirty="0">
                <a:latin typeface="+mn-lt"/>
              </a:rPr>
              <a:t> женщин, осужденных к лишению </a:t>
            </a:r>
            <a:r>
              <a:rPr lang="ru-RU" sz="2000" dirty="0" smtClean="0">
                <a:latin typeface="+mn-lt"/>
              </a:rPr>
              <a:t>свободы» (22-23 июня, </a:t>
            </a:r>
            <a:r>
              <a:rPr lang="ru-RU" sz="2000" dirty="0">
                <a:latin typeface="+mn-lt"/>
              </a:rPr>
              <a:t>г. </a:t>
            </a:r>
            <a:r>
              <a:rPr lang="ru-RU" sz="2000" dirty="0" smtClean="0">
                <a:latin typeface="+mn-lt"/>
              </a:rPr>
              <a:t>Вологда) </a:t>
            </a:r>
            <a:endParaRPr lang="ru-RU" sz="2000" dirty="0">
              <a:latin typeface="+mn-lt"/>
            </a:endParaRPr>
          </a:p>
        </p:txBody>
      </p:sp>
      <p:pic>
        <p:nvPicPr>
          <p:cNvPr id="47106" name="Объект 3"/>
          <p:cNvPicPr>
            <a:picLocks noGrp="1" noChangeAspect="1"/>
          </p:cNvPicPr>
          <p:nvPr>
            <p:ph idx="1"/>
          </p:nvPr>
        </p:nvPicPr>
        <p:blipFill>
          <a:blip r:embed="rId2" cstate="print"/>
          <a:srcRect/>
          <a:stretch>
            <a:fillRect/>
          </a:stretch>
        </p:blipFill>
        <p:spPr>
          <a:xfrm>
            <a:off x="900113" y="1628775"/>
            <a:ext cx="4165600" cy="2908300"/>
          </a:xfrm>
        </p:spPr>
      </p:pic>
      <p:pic>
        <p:nvPicPr>
          <p:cNvPr id="47107" name="Рисунок 4"/>
          <p:cNvPicPr>
            <a:picLocks noChangeAspect="1"/>
          </p:cNvPicPr>
          <p:nvPr/>
        </p:nvPicPr>
        <p:blipFill>
          <a:blip r:embed="rId3" cstate="print"/>
          <a:srcRect/>
          <a:stretch>
            <a:fillRect/>
          </a:stretch>
        </p:blipFill>
        <p:spPr bwMode="auto">
          <a:xfrm>
            <a:off x="5727700" y="1628775"/>
            <a:ext cx="2160588" cy="2879725"/>
          </a:xfrm>
          <a:prstGeom prst="rect">
            <a:avLst/>
          </a:prstGeom>
          <a:noFill/>
          <a:ln w="9525">
            <a:noFill/>
            <a:miter lim="800000"/>
            <a:headEnd/>
            <a:tailEnd/>
          </a:ln>
        </p:spPr>
      </p:pic>
      <p:sp>
        <p:nvSpPr>
          <p:cNvPr id="6" name="Заголовок 1"/>
          <p:cNvSpPr txBox="1">
            <a:spLocks/>
          </p:cNvSpPr>
          <p:nvPr/>
        </p:nvSpPr>
        <p:spPr>
          <a:xfrm>
            <a:off x="611188" y="4630738"/>
            <a:ext cx="8353425" cy="2232025"/>
          </a:xfrm>
          <a:prstGeom prst="rect">
            <a:avLst/>
          </a:prstGeom>
        </p:spPr>
        <p:txBody>
          <a:bodyPr anchor="ct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defRPr/>
            </a:pPr>
            <a:r>
              <a:rPr lang="ru-RU" sz="1600" dirty="0" smtClean="0">
                <a:latin typeface="+mn-lt"/>
              </a:rPr>
              <a:t>В итоговую резолюцию были включены </a:t>
            </a:r>
            <a:r>
              <a:rPr lang="ru-RU" sz="1600" dirty="0" smtClean="0">
                <a:solidFill>
                  <a:srgbClr val="FF0000"/>
                </a:solidFill>
                <a:latin typeface="+mn-lt"/>
              </a:rPr>
              <a:t>предложения Уполномоченного:</a:t>
            </a:r>
          </a:p>
          <a:p>
            <a:pPr fontAlgn="auto">
              <a:spcAft>
                <a:spcPts val="0"/>
              </a:spcAft>
              <a:defRPr/>
            </a:pPr>
            <a:r>
              <a:rPr lang="ru-RU" sz="1600" dirty="0" smtClean="0">
                <a:latin typeface="+mn-lt"/>
              </a:rPr>
              <a:t>– </a:t>
            </a:r>
            <a:r>
              <a:rPr lang="ru-RU" sz="1600" dirty="0">
                <a:latin typeface="+mn-lt"/>
              </a:rPr>
              <a:t>рассмотреть возможность раздельного содержание осужденных мужского и женского полов в колониях-поселениях в целях обеспечения их безопасности и </a:t>
            </a:r>
            <a:r>
              <a:rPr lang="ru-RU" sz="1600" dirty="0" err="1">
                <a:latin typeface="+mn-lt"/>
              </a:rPr>
              <a:t>ресоциализации</a:t>
            </a:r>
            <a:r>
              <a:rPr lang="ru-RU" sz="1600" dirty="0">
                <a:latin typeface="+mn-lt"/>
              </a:rPr>
              <a:t>;</a:t>
            </a:r>
          </a:p>
          <a:p>
            <a:pPr fontAlgn="auto">
              <a:spcAft>
                <a:spcPts val="0"/>
              </a:spcAft>
              <a:defRPr/>
            </a:pPr>
            <a:r>
              <a:rPr lang="ru-RU" sz="1600" dirty="0">
                <a:latin typeface="+mn-lt"/>
              </a:rPr>
              <a:t>– рассмотреть вопрос о создании в каждом субъекте Российской Федерации исправительных колоний для осужденных женщин с внесением соответствующих изменений в Уголовно-исполнительный кодекс РФ.</a:t>
            </a:r>
          </a:p>
          <a:p>
            <a:pPr fontAlgn="auto">
              <a:spcAft>
                <a:spcPts val="0"/>
              </a:spcAft>
              <a:defRPr/>
            </a:pPr>
            <a:endParaRPr lang="ru-RU" sz="2400" dirty="0">
              <a:latin typeface="+mn-lt"/>
            </a:endParaRPr>
          </a:p>
        </p:txBody>
      </p:sp>
    </p:spTree>
  </p:cSld>
  <p:clrMapOvr>
    <a:masterClrMapping/>
  </p:clrMapOvr>
  <p:transition spd="slow">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518509" y="417984"/>
            <a:ext cx="8229600" cy="1066800"/>
          </a:xfrm>
        </p:spPr>
        <p:txBody>
          <a:bodyPr/>
          <a:lstStyle/>
          <a:p>
            <a:r>
              <a:rPr lang="ru-RU" sz="1400" dirty="0" smtClean="0">
                <a:latin typeface="+mn-lt"/>
              </a:rPr>
              <a:t>Круглый стол на тему «О практике реализации Федерального закона «Об основах общественного контроля в Российской Федерации», Совет Федерации Федерального Собрания РФ, 28.04.2016</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4008" y="1340768"/>
            <a:ext cx="3454565" cy="259092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1340768"/>
            <a:ext cx="3456384" cy="2592288"/>
          </a:xfrm>
          <a:prstGeom prst="rect">
            <a:avLst/>
          </a:prstGeom>
        </p:spPr>
      </p:pic>
      <p:sp>
        <p:nvSpPr>
          <p:cNvPr id="7" name="Rectangle 2"/>
          <p:cNvSpPr txBox="1">
            <a:spLocks/>
          </p:cNvSpPr>
          <p:nvPr/>
        </p:nvSpPr>
        <p:spPr bwMode="auto">
          <a:xfrm>
            <a:off x="391344" y="3861048"/>
            <a:ext cx="8229600" cy="7619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ru-RU" sz="1400" dirty="0" smtClean="0">
                <a:latin typeface="+mn-lt"/>
              </a:rPr>
              <a:t>Круглый стол «Применение меры пресечения в виде заключения под стражу: соблюдение прав и свобод человека и гражданина», Санкт-Петербург, 02.11.2016</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576" y="4535946"/>
            <a:ext cx="3239589" cy="2155371"/>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67743" y="4543338"/>
            <a:ext cx="3330830" cy="2217778"/>
          </a:xfrm>
          <a:prstGeom prst="rect">
            <a:avLst/>
          </a:prstGeom>
        </p:spPr>
      </p:pic>
    </p:spTree>
  </p:cSld>
  <p:clrMapOvr>
    <a:masterClrMapping/>
  </p:clrMapOvr>
  <p:transition spd="slow">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txBox="1">
            <a:spLocks/>
          </p:cNvSpPr>
          <p:nvPr/>
        </p:nvSpPr>
        <p:spPr bwMode="auto">
          <a:xfrm>
            <a:off x="319658" y="332656"/>
            <a:ext cx="8496300" cy="936625"/>
          </a:xfrm>
          <a:prstGeom prst="rect">
            <a:avLst/>
          </a:prstGeom>
          <a:noFill/>
          <a:ln w="9525">
            <a:noFill/>
            <a:miter lim="800000"/>
            <a:headEnd/>
            <a:tailEnd/>
          </a:ln>
        </p:spPr>
        <p:txBody>
          <a:bodyPr anchor="ctr"/>
          <a:lstStyle/>
          <a:p>
            <a:pPr algn="ctr"/>
            <a:r>
              <a:rPr lang="ru-RU" dirty="0" smtClean="0">
                <a:solidFill>
                  <a:schemeClr val="tx2"/>
                </a:solidFill>
                <a:latin typeface="Georgia" pitchFamily="18" charset="0"/>
              </a:rPr>
              <a:t>Оказание содействия в совершенствовании федерального </a:t>
            </a:r>
            <a:r>
              <a:rPr lang="ru-RU" dirty="0">
                <a:solidFill>
                  <a:schemeClr val="tx2"/>
                </a:solidFill>
                <a:latin typeface="Georgia" pitchFamily="18" charset="0"/>
              </a:rPr>
              <a:t>законодательства</a:t>
            </a:r>
          </a:p>
        </p:txBody>
      </p:sp>
      <p:graphicFrame>
        <p:nvGraphicFramePr>
          <p:cNvPr id="5" name="Схема 4"/>
          <p:cNvGraphicFramePr/>
          <p:nvPr>
            <p:extLst>
              <p:ext uri="{D42A27DB-BD31-4B8C-83A1-F6EECF244321}">
                <p14:modId xmlns:p14="http://schemas.microsoft.com/office/powerpoint/2010/main" xmlns="" val="1524666001"/>
              </p:ext>
            </p:extLst>
          </p:nvPr>
        </p:nvGraphicFramePr>
        <p:xfrm>
          <a:off x="5799312" y="1226915"/>
          <a:ext cx="2781670" cy="554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1" name="Заголовок 1"/>
          <p:cNvSpPr txBox="1">
            <a:spLocks/>
          </p:cNvSpPr>
          <p:nvPr/>
        </p:nvSpPr>
        <p:spPr bwMode="auto">
          <a:xfrm>
            <a:off x="182836" y="1052736"/>
            <a:ext cx="5688012" cy="5400600"/>
          </a:xfrm>
          <a:prstGeom prst="rect">
            <a:avLst/>
          </a:prstGeom>
          <a:noFill/>
          <a:ln w="9525">
            <a:noFill/>
            <a:miter lim="800000"/>
            <a:headEnd/>
            <a:tailEnd/>
          </a:ln>
        </p:spPr>
        <p:txBody>
          <a:bodyPr anchor="ctr"/>
          <a:lstStyle/>
          <a:p>
            <a:pPr algn="ctr"/>
            <a:endParaRPr lang="ru-RU" sz="1200" dirty="0">
              <a:solidFill>
                <a:schemeClr val="tx2"/>
              </a:solidFill>
              <a:latin typeface="Georgia" pitchFamily="18" charset="0"/>
            </a:endParaRPr>
          </a:p>
          <a:p>
            <a:pPr algn="ctr"/>
            <a:endParaRPr lang="ru-RU" sz="1200" dirty="0">
              <a:solidFill>
                <a:schemeClr val="tx2"/>
              </a:solidFill>
              <a:latin typeface="Georgia" pitchFamily="18" charset="0"/>
            </a:endParaRPr>
          </a:p>
          <a:p>
            <a:pPr algn="ctr"/>
            <a:endParaRPr lang="ru-RU" sz="1300" dirty="0">
              <a:solidFill>
                <a:schemeClr val="tx2"/>
              </a:solidFill>
              <a:latin typeface="Georgia" pitchFamily="18" charset="0"/>
            </a:endParaRPr>
          </a:p>
          <a:p>
            <a:pPr algn="ctr"/>
            <a:endParaRPr lang="ru-RU" sz="1300" dirty="0">
              <a:solidFill>
                <a:schemeClr val="tx2"/>
              </a:solidFill>
              <a:latin typeface="Georgia" pitchFamily="18" charset="0"/>
            </a:endParaRPr>
          </a:p>
          <a:p>
            <a:pPr algn="ctr"/>
            <a:endParaRPr lang="ru-RU" sz="1300" dirty="0" smtClean="0">
              <a:solidFill>
                <a:schemeClr val="tx2"/>
              </a:solidFill>
              <a:latin typeface="Georgia" pitchFamily="18" charset="0"/>
            </a:endParaRPr>
          </a:p>
          <a:p>
            <a:pPr algn="ctr"/>
            <a:r>
              <a:rPr lang="ru-RU" sz="1300" dirty="0" smtClean="0">
                <a:solidFill>
                  <a:schemeClr val="tx2"/>
                </a:solidFill>
                <a:latin typeface="Georgia" pitchFamily="18" charset="0"/>
              </a:rPr>
              <a:t>В 2016 году Уполномоченным были подготовлены предложения:</a:t>
            </a:r>
            <a:endParaRPr lang="ru-RU" sz="1300" dirty="0">
              <a:solidFill>
                <a:schemeClr val="tx2"/>
              </a:solidFill>
              <a:latin typeface="Georgia" pitchFamily="18" charset="0"/>
            </a:endParaRPr>
          </a:p>
          <a:p>
            <a:pPr marL="285750" indent="-285750" algn="just">
              <a:buFont typeface="Wingdings" panose="05000000000000000000" pitchFamily="2" charset="2"/>
              <a:buChar char="ü"/>
            </a:pPr>
            <a:r>
              <a:rPr lang="ru-RU" sz="1300" dirty="0" smtClean="0">
                <a:solidFill>
                  <a:schemeClr val="tx2"/>
                </a:solidFill>
                <a:latin typeface="Georgia" pitchFamily="18" charset="0"/>
              </a:rPr>
              <a:t>по </a:t>
            </a:r>
            <a:r>
              <a:rPr lang="ru-RU" sz="1300" dirty="0">
                <a:solidFill>
                  <a:schemeClr val="tx2"/>
                </a:solidFill>
                <a:latin typeface="Georgia" pitchFamily="18" charset="0"/>
              </a:rPr>
              <a:t>совершенствованию нормативных правовых актов, регламентирующих  вопрос оказания медицинской помощи осужденным, которым судом определено отбывание наказания в колонии-поселении (Минюст России, Уполномоченный по правам человека в РФ</a:t>
            </a:r>
            <a:r>
              <a:rPr lang="ru-RU" sz="1300" dirty="0" smtClean="0">
                <a:solidFill>
                  <a:schemeClr val="tx2"/>
                </a:solidFill>
                <a:latin typeface="Georgia" pitchFamily="18" charset="0"/>
              </a:rPr>
              <a:t>);</a:t>
            </a:r>
          </a:p>
          <a:p>
            <a:pPr marL="285750" indent="-285750" algn="just">
              <a:buFont typeface="Wingdings" panose="05000000000000000000" pitchFamily="2" charset="2"/>
              <a:buChar char="ü"/>
            </a:pPr>
            <a:r>
              <a:rPr lang="ru-RU" sz="1300" dirty="0" smtClean="0">
                <a:solidFill>
                  <a:schemeClr val="tx2"/>
                </a:solidFill>
                <a:latin typeface="Georgia" pitchFamily="18" charset="0"/>
              </a:rPr>
              <a:t>по </a:t>
            </a:r>
            <a:r>
              <a:rPr lang="ru-RU" sz="1300" dirty="0">
                <a:solidFill>
                  <a:schemeClr val="tx2"/>
                </a:solidFill>
                <a:latin typeface="Georgia" pitchFamily="18" charset="0"/>
              </a:rPr>
              <a:t>внесению изменений в ст. 73 УИК РФ - в части, регламентирующей направление женщин для отбывания наказания по месту нахождения соответствующих исправительных учреждений (Уполномоченный по правам человека в РФ</a:t>
            </a:r>
            <a:r>
              <a:rPr lang="ru-RU" sz="1300" dirty="0" smtClean="0">
                <a:solidFill>
                  <a:schemeClr val="tx2"/>
                </a:solidFill>
                <a:latin typeface="Georgia" pitchFamily="18" charset="0"/>
              </a:rPr>
              <a:t>);</a:t>
            </a:r>
          </a:p>
          <a:p>
            <a:pPr marL="285750" indent="-285750" algn="just">
              <a:buFont typeface="Wingdings" panose="05000000000000000000" pitchFamily="2" charset="2"/>
              <a:buChar char="ü"/>
            </a:pPr>
            <a:r>
              <a:rPr lang="ru-RU" sz="1300" dirty="0" smtClean="0">
                <a:solidFill>
                  <a:schemeClr val="tx2"/>
                </a:solidFill>
                <a:latin typeface="Georgia" pitchFamily="18" charset="0"/>
              </a:rPr>
              <a:t>по </a:t>
            </a:r>
            <a:r>
              <a:rPr lang="ru-RU" sz="1300" dirty="0">
                <a:solidFill>
                  <a:schemeClr val="tx2"/>
                </a:solidFill>
                <a:latin typeface="Georgia" pitchFamily="18" charset="0"/>
              </a:rPr>
              <a:t>выделению осужденных к отбыванию наказания в виде лишения свободы в качестве отдельной категории застрахованных лиц в системе обязательного медицинского страхования (Уполномоченный по правам человека в РФ</a:t>
            </a:r>
            <a:r>
              <a:rPr lang="ru-RU" sz="1300" dirty="0" smtClean="0">
                <a:solidFill>
                  <a:schemeClr val="tx2"/>
                </a:solidFill>
                <a:latin typeface="Georgia" pitchFamily="18" charset="0"/>
              </a:rPr>
              <a:t>);</a:t>
            </a:r>
          </a:p>
          <a:p>
            <a:pPr marL="285750" indent="-285750" algn="just">
              <a:buFont typeface="Wingdings" panose="05000000000000000000" pitchFamily="2" charset="2"/>
              <a:buChar char="ü"/>
            </a:pPr>
            <a:r>
              <a:rPr lang="ru-RU" sz="1300" dirty="0" smtClean="0">
                <a:solidFill>
                  <a:schemeClr val="tx2"/>
                </a:solidFill>
                <a:latin typeface="Georgia" pitchFamily="18" charset="0"/>
              </a:rPr>
              <a:t>по </a:t>
            </a:r>
            <a:r>
              <a:rPr lang="ru-RU" sz="1300" dirty="0">
                <a:solidFill>
                  <a:schemeClr val="tx2"/>
                </a:solidFill>
                <a:latin typeface="Georgia" pitchFamily="18" charset="0"/>
              </a:rPr>
              <a:t>вопросу внесения в законодательство изменений, направленных на повышение безопасности пассажирских авиаперевозок и стимулировании авиаперевозчиков к соблюдению прав пассажиров (Уполномоченный по правам человека в РФ):</a:t>
            </a:r>
          </a:p>
          <a:p>
            <a:pPr algn="just"/>
            <a:r>
              <a:rPr lang="ru-RU" sz="1300" dirty="0">
                <a:solidFill>
                  <a:schemeClr val="tx2"/>
                </a:solidFill>
                <a:latin typeface="Georgia" pitchFamily="18" charset="0"/>
              </a:rPr>
              <a:t>	- повышение максимального размера административного </a:t>
            </a:r>
            <a:r>
              <a:rPr lang="ru-RU" sz="1300" dirty="0" smtClean="0">
                <a:solidFill>
                  <a:schemeClr val="tx2"/>
                </a:solidFill>
                <a:latin typeface="Georgia" pitchFamily="18" charset="0"/>
              </a:rPr>
              <a:t>	штрафа </a:t>
            </a:r>
            <a:r>
              <a:rPr lang="ru-RU" sz="1300" dirty="0">
                <a:solidFill>
                  <a:schemeClr val="tx2"/>
                </a:solidFill>
                <a:latin typeface="Georgia" pitchFamily="18" charset="0"/>
              </a:rPr>
              <a:t>за нарушение авиакомпаниями расписания </a:t>
            </a:r>
            <a:r>
              <a:rPr lang="ru-RU" sz="1300" dirty="0" smtClean="0">
                <a:solidFill>
                  <a:schemeClr val="tx2"/>
                </a:solidFill>
                <a:latin typeface="Georgia" pitchFamily="18" charset="0"/>
              </a:rPr>
              <a:t>	движения </a:t>
            </a:r>
            <a:r>
              <a:rPr lang="ru-RU" sz="1300" dirty="0">
                <a:solidFill>
                  <a:schemeClr val="tx2"/>
                </a:solidFill>
                <a:latin typeface="Georgia" pitchFamily="18" charset="0"/>
              </a:rPr>
              <a:t>воздушных судов;</a:t>
            </a:r>
          </a:p>
          <a:p>
            <a:pPr algn="just"/>
            <a:r>
              <a:rPr lang="ru-RU" sz="1300" dirty="0">
                <a:solidFill>
                  <a:schemeClr val="tx2"/>
                </a:solidFill>
                <a:latin typeface="Georgia" pitchFamily="18" charset="0"/>
              </a:rPr>
              <a:t>	- изменение норм Федерального закона от 26.12.2008 </a:t>
            </a:r>
            <a:r>
              <a:rPr lang="ru-RU" sz="1300" dirty="0" smtClean="0">
                <a:solidFill>
                  <a:schemeClr val="tx2"/>
                </a:solidFill>
                <a:latin typeface="Georgia" pitchFamily="18" charset="0"/>
              </a:rPr>
              <a:t>№ 	294-ФЗ </a:t>
            </a:r>
            <a:r>
              <a:rPr lang="ru-RU" sz="1300" dirty="0">
                <a:solidFill>
                  <a:schemeClr val="tx2"/>
                </a:solidFill>
                <a:latin typeface="Georgia" pitchFamily="18" charset="0"/>
              </a:rPr>
              <a:t>«О защите прав юридических лиц и </a:t>
            </a:r>
            <a:r>
              <a:rPr lang="ru-RU" sz="1300" dirty="0" smtClean="0">
                <a:solidFill>
                  <a:schemeClr val="tx2"/>
                </a:solidFill>
                <a:latin typeface="Georgia" pitchFamily="18" charset="0"/>
              </a:rPr>
              <a:t>	индивидуальных </a:t>
            </a:r>
            <a:r>
              <a:rPr lang="ru-RU" sz="1300" dirty="0">
                <a:solidFill>
                  <a:schemeClr val="tx2"/>
                </a:solidFill>
                <a:latin typeface="Georgia" pitchFamily="18" charset="0"/>
              </a:rPr>
              <a:t>предпринимателей при осуществлении </a:t>
            </a:r>
            <a:r>
              <a:rPr lang="ru-RU" sz="1300" dirty="0" smtClean="0">
                <a:solidFill>
                  <a:schemeClr val="tx2"/>
                </a:solidFill>
                <a:latin typeface="Georgia" pitchFamily="18" charset="0"/>
              </a:rPr>
              <a:t>	государственного </a:t>
            </a:r>
            <a:r>
              <a:rPr lang="ru-RU" sz="1300" dirty="0">
                <a:solidFill>
                  <a:schemeClr val="tx2"/>
                </a:solidFill>
                <a:latin typeface="Georgia" pitchFamily="18" charset="0"/>
              </a:rPr>
              <a:t>контроля (надзора) и муниципального </a:t>
            </a:r>
            <a:r>
              <a:rPr lang="ru-RU" sz="1300" dirty="0" smtClean="0">
                <a:solidFill>
                  <a:schemeClr val="tx2"/>
                </a:solidFill>
                <a:latin typeface="Georgia" pitchFamily="18" charset="0"/>
              </a:rPr>
              <a:t>	контроля</a:t>
            </a:r>
            <a:r>
              <a:rPr lang="ru-RU" sz="1300" dirty="0">
                <a:solidFill>
                  <a:schemeClr val="tx2"/>
                </a:solidFill>
                <a:latin typeface="Georgia" pitchFamily="18" charset="0"/>
              </a:rPr>
              <a:t>» в отношении проведения плановых и </a:t>
            </a:r>
            <a:r>
              <a:rPr lang="ru-RU" sz="1300" dirty="0" smtClean="0">
                <a:solidFill>
                  <a:schemeClr val="tx2"/>
                </a:solidFill>
                <a:latin typeface="Georgia" pitchFamily="18" charset="0"/>
              </a:rPr>
              <a:t>	внеплановых </a:t>
            </a:r>
            <a:r>
              <a:rPr lang="ru-RU" sz="1300" dirty="0">
                <a:solidFill>
                  <a:schemeClr val="tx2"/>
                </a:solidFill>
                <a:latin typeface="Georgia" pitchFamily="18" charset="0"/>
              </a:rPr>
              <a:t>проверок авиаперевозчиков;</a:t>
            </a:r>
          </a:p>
          <a:p>
            <a:endParaRPr lang="ru-RU" sz="1400" dirty="0">
              <a:solidFill>
                <a:schemeClr val="tx2"/>
              </a:solidFill>
              <a:latin typeface="Georgia" pitchFamily="18" charset="0"/>
            </a:endParaRPr>
          </a:p>
          <a:p>
            <a:endParaRPr lang="ru-RU" sz="1400" dirty="0">
              <a:solidFill>
                <a:schemeClr val="tx2"/>
              </a:solidFill>
              <a:latin typeface="Georgia" pitchFamily="18" charset="0"/>
            </a:endParaRPr>
          </a:p>
          <a:p>
            <a:pPr algn="ctr"/>
            <a:endParaRPr lang="ru-RU" sz="2400" dirty="0">
              <a:solidFill>
                <a:schemeClr val="tx2"/>
              </a:solidFill>
            </a:endParaRPr>
          </a:p>
        </p:txBody>
      </p:sp>
    </p:spTree>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395536" y="548680"/>
            <a:ext cx="8496943" cy="6048672"/>
          </a:xfrm>
          <a:prstGeom prst="rect">
            <a:avLst/>
          </a:prstGeom>
          <a:noFill/>
          <a:ln w="9525">
            <a:noFill/>
            <a:miter lim="800000"/>
            <a:headEnd/>
            <a:tailEnd/>
          </a:ln>
        </p:spPr>
        <p:txBody>
          <a:bodyPr anchor="ctr"/>
          <a:lstStyle/>
          <a:p>
            <a:pPr algn="ctr"/>
            <a:endParaRPr lang="ru-RU" sz="1200" dirty="0">
              <a:solidFill>
                <a:schemeClr val="tx2"/>
              </a:solidFill>
              <a:latin typeface="Georgia" pitchFamily="18" charset="0"/>
            </a:endParaRPr>
          </a:p>
          <a:p>
            <a:pPr algn="ctr"/>
            <a:endParaRPr lang="ru-RU" sz="1200" dirty="0">
              <a:solidFill>
                <a:schemeClr val="tx2"/>
              </a:solidFill>
              <a:latin typeface="Georgia" pitchFamily="18" charset="0"/>
            </a:endParaRPr>
          </a:p>
          <a:p>
            <a:pPr algn="ctr"/>
            <a:endParaRPr lang="ru-RU" sz="1300" dirty="0">
              <a:solidFill>
                <a:schemeClr val="tx2"/>
              </a:solidFill>
              <a:latin typeface="Georgia" pitchFamily="18" charset="0"/>
            </a:endParaRPr>
          </a:p>
          <a:p>
            <a:pPr marL="285750" indent="-285750">
              <a:buFont typeface="Wingdings" panose="05000000000000000000" pitchFamily="2" charset="2"/>
              <a:buChar char="ü"/>
            </a:pPr>
            <a:r>
              <a:rPr lang="ru-RU" sz="1500" dirty="0" smtClean="0">
                <a:solidFill>
                  <a:srgbClr val="073E87"/>
                </a:solidFill>
                <a:latin typeface="Georgia" pitchFamily="18" charset="0"/>
                <a:ea typeface="+mj-ea"/>
                <a:cs typeface="+mj-cs"/>
              </a:rPr>
              <a:t>к </a:t>
            </a:r>
            <a:r>
              <a:rPr lang="ru-RU" sz="1500" dirty="0">
                <a:solidFill>
                  <a:srgbClr val="073E87"/>
                </a:solidFill>
                <a:latin typeface="Georgia" pitchFamily="18" charset="0"/>
                <a:ea typeface="+mj-ea"/>
                <a:cs typeface="+mj-cs"/>
              </a:rPr>
              <a:t>проектам нормативных правовых актов, регулирующих порядок отбывания наказания в виде принудительных работ (Минюст России (дважды), Уполномоченный по правам человека в РФ</a:t>
            </a:r>
            <a:r>
              <a:rPr lang="ru-RU" sz="1500" dirty="0" smtClean="0">
                <a:solidFill>
                  <a:srgbClr val="073E87"/>
                </a:solidFill>
                <a:latin typeface="Georgia" pitchFamily="18" charset="0"/>
                <a:ea typeface="+mj-ea"/>
                <a:cs typeface="+mj-cs"/>
              </a:rPr>
              <a:t>);</a:t>
            </a:r>
          </a:p>
          <a:p>
            <a:pPr marL="285750" indent="-285750">
              <a:buFont typeface="Wingdings" panose="05000000000000000000" pitchFamily="2" charset="2"/>
              <a:buChar char="ü"/>
            </a:pPr>
            <a:r>
              <a:rPr lang="ru-RU" sz="1500" dirty="0" smtClean="0">
                <a:solidFill>
                  <a:srgbClr val="073E87"/>
                </a:solidFill>
                <a:latin typeface="Georgia" pitchFamily="18" charset="0"/>
                <a:ea typeface="+mj-ea"/>
                <a:cs typeface="+mj-cs"/>
              </a:rPr>
              <a:t>по </a:t>
            </a:r>
            <a:r>
              <a:rPr lang="ru-RU" sz="1500" dirty="0">
                <a:solidFill>
                  <a:srgbClr val="073E87"/>
                </a:solidFill>
                <a:latin typeface="Georgia" pitchFamily="18" charset="0"/>
                <a:ea typeface="+mj-ea"/>
                <a:cs typeface="+mj-cs"/>
              </a:rPr>
              <a:t>установлению административной ответственности за нарушение тишины и покоя граждан в ночное время (Государственная Дума ФС РФ</a:t>
            </a:r>
            <a:r>
              <a:rPr lang="ru-RU" sz="1500" dirty="0" smtClean="0">
                <a:solidFill>
                  <a:srgbClr val="073E87"/>
                </a:solidFill>
                <a:latin typeface="Georgia" pitchFamily="18" charset="0"/>
                <a:ea typeface="+mj-ea"/>
                <a:cs typeface="+mj-cs"/>
              </a:rPr>
              <a:t>);</a:t>
            </a:r>
          </a:p>
          <a:p>
            <a:pPr marL="285750" indent="-285750">
              <a:buFont typeface="Wingdings" panose="05000000000000000000" pitchFamily="2" charset="2"/>
              <a:buChar char="ü"/>
            </a:pPr>
            <a:r>
              <a:rPr lang="ru-RU" sz="1500" dirty="0" smtClean="0">
                <a:solidFill>
                  <a:srgbClr val="073E87"/>
                </a:solidFill>
                <a:latin typeface="Georgia" pitchFamily="18" charset="0"/>
                <a:ea typeface="+mj-ea"/>
                <a:cs typeface="+mj-cs"/>
              </a:rPr>
              <a:t>по </a:t>
            </a:r>
            <a:r>
              <a:rPr lang="ru-RU" sz="1500" dirty="0">
                <a:solidFill>
                  <a:srgbClr val="073E87"/>
                </a:solidFill>
                <a:latin typeface="Georgia" pitchFamily="18" charset="0"/>
                <a:ea typeface="+mj-ea"/>
                <a:cs typeface="+mj-cs"/>
              </a:rPr>
              <a:t>недопустимости исключения побоев в отношении близких лиц из числа уголовных преступлений и перевод их в разряд административных правонарушений (Государственная Дума ФС РФ</a:t>
            </a:r>
            <a:r>
              <a:rPr lang="ru-RU" sz="1500" dirty="0" smtClean="0">
                <a:solidFill>
                  <a:srgbClr val="073E87"/>
                </a:solidFill>
                <a:latin typeface="Georgia" pitchFamily="18" charset="0"/>
                <a:ea typeface="+mj-ea"/>
                <a:cs typeface="+mj-cs"/>
              </a:rPr>
              <a:t>);</a:t>
            </a:r>
          </a:p>
          <a:p>
            <a:pPr marL="285750" indent="-285750">
              <a:buFont typeface="Wingdings" panose="05000000000000000000" pitchFamily="2" charset="2"/>
              <a:buChar char="ü"/>
            </a:pPr>
            <a:r>
              <a:rPr lang="ru-RU" sz="1500" dirty="0" smtClean="0">
                <a:solidFill>
                  <a:srgbClr val="073E87"/>
                </a:solidFill>
                <a:latin typeface="Georgia" pitchFamily="18" charset="0"/>
                <a:ea typeface="+mj-ea"/>
                <a:cs typeface="+mj-cs"/>
              </a:rPr>
              <a:t>по </a:t>
            </a:r>
            <a:r>
              <a:rPr lang="ru-RU" sz="1500" dirty="0">
                <a:solidFill>
                  <a:srgbClr val="073E87"/>
                </a:solidFill>
                <a:latin typeface="Georgia" pitchFamily="18" charset="0"/>
                <a:ea typeface="+mj-ea"/>
                <a:cs typeface="+mj-cs"/>
              </a:rPr>
              <a:t>несвоевременному исполнению судебных решений - в части необходимости повышения ответственности публично властных органов за просрочку исполнения вступивших в законную силу судебных актов; за убытки, вызванные несвоевременной выплаты суммы, присужденной судебным решением (Уполномоченный по правам человека в РФ</a:t>
            </a:r>
            <a:r>
              <a:rPr lang="ru-RU" sz="1500" dirty="0" smtClean="0">
                <a:solidFill>
                  <a:srgbClr val="073E87"/>
                </a:solidFill>
                <a:latin typeface="Georgia" pitchFamily="18" charset="0"/>
                <a:ea typeface="+mj-ea"/>
                <a:cs typeface="+mj-cs"/>
              </a:rPr>
              <a:t>);</a:t>
            </a:r>
          </a:p>
          <a:p>
            <a:pPr marL="285750" indent="-285750">
              <a:buFont typeface="Wingdings" panose="05000000000000000000" pitchFamily="2" charset="2"/>
              <a:buChar char="ü"/>
            </a:pPr>
            <a:r>
              <a:rPr lang="ru-RU" sz="1500" dirty="0" smtClean="0">
                <a:solidFill>
                  <a:srgbClr val="073E87"/>
                </a:solidFill>
                <a:latin typeface="Georgia" pitchFamily="18" charset="0"/>
                <a:ea typeface="+mj-ea"/>
                <a:cs typeface="+mj-cs"/>
              </a:rPr>
              <a:t>по </a:t>
            </a:r>
            <a:r>
              <a:rPr lang="ru-RU" sz="1500" dirty="0">
                <a:solidFill>
                  <a:srgbClr val="073E87"/>
                </a:solidFill>
                <a:latin typeface="Georgia" pitchFamily="18" charset="0"/>
                <a:ea typeface="+mj-ea"/>
                <a:cs typeface="+mj-cs"/>
              </a:rPr>
              <a:t>усилению контроля за соблюдением запретов на опубликование (обнародование) результатов общественного мнения, прогнозов результатов выборов в сети Интернет в течение пяти дней до дня голосования (ЦИК России, Уполномоченный по правам человека в РФ</a:t>
            </a:r>
            <a:r>
              <a:rPr lang="ru-RU" sz="1500" dirty="0" smtClean="0">
                <a:solidFill>
                  <a:srgbClr val="073E87"/>
                </a:solidFill>
                <a:latin typeface="Georgia" pitchFamily="18" charset="0"/>
                <a:ea typeface="+mj-ea"/>
                <a:cs typeface="+mj-cs"/>
              </a:rPr>
              <a:t>);</a:t>
            </a:r>
          </a:p>
          <a:p>
            <a:pPr marL="285750" indent="-285750">
              <a:buFont typeface="Wingdings" panose="05000000000000000000" pitchFamily="2" charset="2"/>
              <a:buChar char="ü"/>
            </a:pPr>
            <a:r>
              <a:rPr lang="ru-RU" sz="1500" dirty="0" smtClean="0">
                <a:solidFill>
                  <a:srgbClr val="073E87"/>
                </a:solidFill>
                <a:latin typeface="Georgia" pitchFamily="18" charset="0"/>
                <a:ea typeface="+mj-ea"/>
                <a:cs typeface="+mj-cs"/>
              </a:rPr>
              <a:t>по </a:t>
            </a:r>
            <a:r>
              <a:rPr lang="ru-RU" sz="1500" dirty="0">
                <a:solidFill>
                  <a:srgbClr val="073E87"/>
                </a:solidFill>
                <a:latin typeface="Georgia" pitchFamily="18" charset="0"/>
                <a:ea typeface="+mj-ea"/>
                <a:cs typeface="+mj-cs"/>
              </a:rPr>
              <a:t>совершенствованию норм УИК РФ в связи с необходимостью законодательной регламентации ограничения общего срока пребывания при водворении в штрафной изолятор (Уполномоченный по правам человека в РФ</a:t>
            </a:r>
            <a:r>
              <a:rPr lang="ru-RU" sz="1500" dirty="0" smtClean="0">
                <a:solidFill>
                  <a:srgbClr val="073E87"/>
                </a:solidFill>
                <a:latin typeface="Georgia" pitchFamily="18" charset="0"/>
                <a:ea typeface="+mj-ea"/>
                <a:cs typeface="+mj-cs"/>
              </a:rPr>
              <a:t>);</a:t>
            </a:r>
          </a:p>
          <a:p>
            <a:pPr marL="285750" indent="-285750">
              <a:buFont typeface="Wingdings" panose="05000000000000000000" pitchFamily="2" charset="2"/>
              <a:buChar char="ü"/>
            </a:pPr>
            <a:r>
              <a:rPr lang="ru-RU" sz="1500" dirty="0" smtClean="0">
                <a:solidFill>
                  <a:srgbClr val="073E87"/>
                </a:solidFill>
                <a:latin typeface="Georgia" pitchFamily="18" charset="0"/>
                <a:ea typeface="+mj-ea"/>
                <a:cs typeface="+mj-cs"/>
              </a:rPr>
              <a:t>по </a:t>
            </a:r>
            <a:r>
              <a:rPr lang="ru-RU" sz="1500" dirty="0">
                <a:solidFill>
                  <a:srgbClr val="073E87"/>
                </a:solidFill>
                <a:latin typeface="Georgia" pitchFamily="18" charset="0"/>
                <a:ea typeface="+mj-ea"/>
                <a:cs typeface="+mj-cs"/>
              </a:rPr>
              <a:t>совершенствованию норм УИК РФ в связи с необходимостью законодательной регламентации применения районных коэффициентов и процентных надбавок при расчете заработной платы осужденных, привлекаемых к оплачиваемому труду в районах Крайнего Севера и приравненных к ним местностях (Уполномоченный по правам человека в РФ).</a:t>
            </a:r>
            <a:endParaRPr lang="ru-RU" sz="1400" dirty="0">
              <a:solidFill>
                <a:schemeClr val="tx2"/>
              </a:solidFill>
              <a:latin typeface="Georgia" pitchFamily="18" charset="0"/>
            </a:endParaRPr>
          </a:p>
          <a:p>
            <a:endParaRPr lang="ru-RU" sz="1400" dirty="0">
              <a:solidFill>
                <a:schemeClr val="tx2"/>
              </a:solidFill>
              <a:latin typeface="Georgia" pitchFamily="18" charset="0"/>
            </a:endParaRPr>
          </a:p>
          <a:p>
            <a:pPr algn="ctr"/>
            <a:endParaRPr lang="ru-RU" sz="2400" dirty="0">
              <a:solidFill>
                <a:schemeClr val="tx2"/>
              </a:solidFill>
            </a:endParaRPr>
          </a:p>
        </p:txBody>
      </p:sp>
    </p:spTree>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idx="4294967295"/>
          </p:nvPr>
        </p:nvSpPr>
        <p:spPr>
          <a:xfrm>
            <a:off x="468313" y="404813"/>
            <a:ext cx="8424862" cy="6192837"/>
          </a:xfrm>
        </p:spPr>
        <p:txBody>
          <a:bodyPr/>
          <a:lstStyle/>
          <a:p>
            <a:pPr eaLnBrk="1" hangingPunct="1"/>
            <a:r>
              <a:rPr lang="ru-RU" sz="1400" dirty="0" smtClean="0"/>
              <a:t/>
            </a:r>
            <a:br>
              <a:rPr lang="ru-RU" sz="1400" dirty="0" smtClean="0"/>
            </a:br>
            <a:r>
              <a:rPr lang="ru-RU" sz="1800" dirty="0" smtClean="0">
                <a:latin typeface="Georgia" pitchFamily="18" charset="0"/>
              </a:rPr>
              <a:t>Подготовлены </a:t>
            </a:r>
            <a:r>
              <a:rPr lang="ru-RU" sz="1800" b="1" dirty="0" smtClean="0">
                <a:latin typeface="Georgia" pitchFamily="18" charset="0"/>
              </a:rPr>
              <a:t>отзывы</a:t>
            </a:r>
            <a:r>
              <a:rPr lang="ru-RU" sz="1800" dirty="0" smtClean="0">
                <a:latin typeface="Georgia" pitchFamily="18" charset="0"/>
              </a:rPr>
              <a:t> на проекты постановлений Архангельского областного Собрания депутатов:</a:t>
            </a:r>
            <a:br>
              <a:rPr lang="ru-RU" sz="1800" dirty="0" smtClean="0">
                <a:latin typeface="Georgia" pitchFamily="18" charset="0"/>
              </a:rPr>
            </a:br>
            <a:r>
              <a:rPr lang="ru-RU" sz="1800" dirty="0" smtClean="0">
                <a:latin typeface="Georgia" pitchFamily="18" charset="0"/>
              </a:rPr>
              <a:t> 	- «О законодательной инициативе Архангельского областного 	Собрания депутатов по внесению проекта федерального закона «О 	внесении изменений в Федеральный закон «О потребительском 	кредите (займе)»;</a:t>
            </a:r>
            <a:br>
              <a:rPr lang="ru-RU" sz="1800" dirty="0" smtClean="0">
                <a:latin typeface="Georgia" pitchFamily="18" charset="0"/>
              </a:rPr>
            </a:br>
            <a:r>
              <a:rPr lang="ru-RU" sz="1800" dirty="0" smtClean="0">
                <a:latin typeface="Georgia" pitchFamily="18" charset="0"/>
              </a:rPr>
              <a:t>	- «О законодательной инициативе Архангельского областного 	Собрания депутатов по внесению проекта федерального закона «О 	</a:t>
            </a:r>
            <a:r>
              <a:rPr lang="ru-RU" sz="1800" dirty="0" err="1" smtClean="0">
                <a:latin typeface="Georgia" pitchFamily="18" charset="0"/>
              </a:rPr>
              <a:t>микрофинансовой</a:t>
            </a:r>
            <a:r>
              <a:rPr lang="ru-RU" sz="1800" dirty="0" smtClean="0">
                <a:latin typeface="Georgia" pitchFamily="18" charset="0"/>
              </a:rPr>
              <a:t> деятельности и </a:t>
            </a:r>
            <a:r>
              <a:rPr lang="ru-RU" sz="1800" dirty="0" err="1" smtClean="0">
                <a:latin typeface="Georgia" pitchFamily="18" charset="0"/>
              </a:rPr>
              <a:t>микрофинансовых</a:t>
            </a:r>
            <a:r>
              <a:rPr lang="ru-RU" sz="1800" dirty="0" smtClean="0">
                <a:latin typeface="Georgia" pitchFamily="18" charset="0"/>
              </a:rPr>
              <a:t> 	организациях».</a:t>
            </a:r>
            <a:br>
              <a:rPr lang="ru-RU" sz="1800" dirty="0" smtClean="0">
                <a:latin typeface="Georgia" pitchFamily="18" charset="0"/>
              </a:rPr>
            </a:br>
            <a:r>
              <a:rPr lang="ru-RU" sz="1800" dirty="0" smtClean="0">
                <a:latin typeface="Georgia" pitchFamily="18" charset="0"/>
              </a:rPr>
              <a:t/>
            </a:r>
            <a:br>
              <a:rPr lang="ru-RU" sz="1800" dirty="0" smtClean="0">
                <a:latin typeface="Georgia" pitchFamily="18" charset="0"/>
              </a:rPr>
            </a:br>
            <a:r>
              <a:rPr lang="ru-RU" sz="1800" dirty="0" smtClean="0">
                <a:latin typeface="Georgia" pitchFamily="18" charset="0"/>
              </a:rPr>
              <a:t>Подготовлен отзыв на предложенную комитетом АОСД по молодежной политике и спорту законодательную инициативу о внесении в Государственную Дума ФС РФ проекта федерального закона</a:t>
            </a:r>
            <a:br>
              <a:rPr lang="ru-RU" sz="1800" dirty="0" smtClean="0">
                <a:latin typeface="Georgia" pitchFamily="18" charset="0"/>
              </a:rPr>
            </a:br>
            <a:r>
              <a:rPr lang="ru-RU" sz="1800" dirty="0" smtClean="0">
                <a:latin typeface="Georgia" pitchFamily="18" charset="0"/>
              </a:rPr>
              <a:t>«О внесении изменений в статьи 11 и 26 Федерального закона «О государственном регулировании производства и оборота этилового спирта, алкогольной и спиртосодержащей продукции и об ограничении потребления (распития) алкогольной продукции»</a:t>
            </a:r>
            <a:br>
              <a:rPr lang="ru-RU" sz="1800" dirty="0" smtClean="0">
                <a:latin typeface="Georgia" pitchFamily="18" charset="0"/>
              </a:rPr>
            </a:br>
            <a:r>
              <a:rPr lang="ru-RU" sz="1800" dirty="0" smtClean="0">
                <a:latin typeface="Georgia" pitchFamily="18" charset="0"/>
              </a:rPr>
              <a:t/>
            </a:r>
            <a:br>
              <a:rPr lang="ru-RU" sz="1800" dirty="0" smtClean="0">
                <a:latin typeface="Georgia" pitchFamily="18" charset="0"/>
              </a:rPr>
            </a:br>
            <a:endParaRPr lang="ru-RU" sz="1800" dirty="0" smtClean="0">
              <a:latin typeface="Georgia" pitchFamily="18" charset="0"/>
            </a:endParaRPr>
          </a:p>
        </p:txBody>
      </p:sp>
    </p:spTree>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222" y="1339718"/>
            <a:ext cx="8208912" cy="5040560"/>
          </a:xfrm>
        </p:spPr>
        <p:txBody>
          <a:bodyPr/>
          <a:lstStyle/>
          <a:p>
            <a:pPr marL="342900" indent="-342900">
              <a:buFont typeface="Wingdings" panose="05000000000000000000" pitchFamily="2" charset="2"/>
              <a:buChar char="ü"/>
            </a:pPr>
            <a:r>
              <a:rPr lang="ru-RU" sz="1400" dirty="0" smtClean="0">
                <a:solidFill>
                  <a:srgbClr val="073E87"/>
                </a:solidFill>
                <a:latin typeface="Georgia" pitchFamily="18" charset="0"/>
              </a:rPr>
              <a:t>отзывы </a:t>
            </a:r>
            <a:r>
              <a:rPr lang="ru-RU" sz="1400" dirty="0">
                <a:solidFill>
                  <a:srgbClr val="073E87"/>
                </a:solidFill>
                <a:latin typeface="Georgia" pitchFamily="18" charset="0"/>
              </a:rPr>
              <a:t>на проекты областных законов</a:t>
            </a:r>
            <a:r>
              <a:rPr lang="ru-RU" sz="1400" dirty="0" smtClean="0">
                <a:solidFill>
                  <a:srgbClr val="073E87"/>
                </a:solidFill>
                <a:latin typeface="Georgia" pitchFamily="18" charset="0"/>
              </a:rPr>
              <a:t>:</a:t>
            </a:r>
            <a:br>
              <a:rPr lang="ru-RU" sz="1400" dirty="0" smtClean="0">
                <a:solidFill>
                  <a:srgbClr val="073E87"/>
                </a:solidFill>
                <a:latin typeface="Georgia" pitchFamily="18" charset="0"/>
              </a:rPr>
            </a:br>
            <a:r>
              <a:rPr lang="ru-RU" sz="1400" dirty="0" smtClean="0">
                <a:solidFill>
                  <a:srgbClr val="073E87"/>
                </a:solidFill>
                <a:latin typeface="Georgia" pitchFamily="18" charset="0"/>
              </a:rPr>
              <a:t>	«</a:t>
            </a:r>
            <a:r>
              <a:rPr lang="ru-RU" sz="1400" dirty="0">
                <a:solidFill>
                  <a:srgbClr val="073E87"/>
                </a:solidFill>
                <a:latin typeface="Georgia" pitchFamily="18" charset="0"/>
              </a:rPr>
              <a:t>О внесении изменений в отдельные областные законы в связи с совершенствованием государственного управления в сфере противодействия коррупции» (АОСД);</a:t>
            </a:r>
            <a:br>
              <a:rPr lang="ru-RU" sz="1400" dirty="0">
                <a:solidFill>
                  <a:srgbClr val="073E87"/>
                </a:solidFill>
                <a:latin typeface="Georgia" pitchFamily="18" charset="0"/>
              </a:rPr>
            </a:br>
            <a:r>
              <a:rPr lang="ru-RU" sz="1400" dirty="0">
                <a:solidFill>
                  <a:srgbClr val="073E87"/>
                </a:solidFill>
                <a:latin typeface="Georgia" pitchFamily="18" charset="0"/>
              </a:rPr>
              <a:t>	«О внесении изменений в отдельные областные законы по вопросу официального опубликования правовых актов и иной официальной информации Архангельской области» (Правительство Архангельской области);</a:t>
            </a:r>
            <a:br>
              <a:rPr lang="ru-RU" sz="1400" dirty="0">
                <a:solidFill>
                  <a:srgbClr val="073E87"/>
                </a:solidFill>
                <a:latin typeface="Georgia" pitchFamily="18" charset="0"/>
              </a:rPr>
            </a:br>
            <a:r>
              <a:rPr lang="ru-RU" sz="1400" dirty="0">
                <a:solidFill>
                  <a:srgbClr val="073E87"/>
                </a:solidFill>
                <a:latin typeface="Georgia" pitchFamily="18" charset="0"/>
              </a:rPr>
              <a:t>	«О внесении изменений в областной закон «О порядке определения размера дохода, приходящегося на каждого члена семьи, и стоимости имущества, находящегося в собственности членов семьи и подлежащего налогообложению, в целях признания граждан малоимущими и предоставления им по договорам социального найма жилых помещений и порядке признания граждан малоимущими в Архангельской области»;</a:t>
            </a:r>
            <a:br>
              <a:rPr lang="ru-RU" sz="1400" dirty="0">
                <a:solidFill>
                  <a:srgbClr val="073E87"/>
                </a:solidFill>
                <a:latin typeface="Georgia" pitchFamily="18" charset="0"/>
              </a:rPr>
            </a:br>
            <a:r>
              <a:rPr lang="ru-RU" sz="1400" dirty="0">
                <a:solidFill>
                  <a:srgbClr val="073E87"/>
                </a:solidFill>
                <a:latin typeface="Georgia" pitchFamily="18" charset="0"/>
              </a:rPr>
              <a:t>	«О внесении изменений в статью 8 и приложение к областному закону «О реализации государственных полномочий АО в сфере социального обслуживания граждан»;</a:t>
            </a:r>
            <a:br>
              <a:rPr lang="ru-RU" sz="1400" dirty="0">
                <a:solidFill>
                  <a:srgbClr val="073E87"/>
                </a:solidFill>
                <a:latin typeface="Georgia" pitchFamily="18" charset="0"/>
              </a:rPr>
            </a:br>
            <a:r>
              <a:rPr lang="ru-RU" sz="1400" dirty="0">
                <a:solidFill>
                  <a:srgbClr val="073E87"/>
                </a:solidFill>
                <a:latin typeface="Georgia" pitchFamily="18" charset="0"/>
              </a:rPr>
              <a:t>	«О внесении изменений в областной закон « О мерах социальной поддержки ветеранов, граждан, пострадавших от политических репрессий, и иных категорий граждан</a:t>
            </a:r>
            <a:r>
              <a:rPr lang="ru-RU" sz="1400" dirty="0" smtClean="0">
                <a:solidFill>
                  <a:srgbClr val="073E87"/>
                </a:solidFill>
                <a:latin typeface="Georgia" pitchFamily="18" charset="0"/>
              </a:rPr>
              <a:t>».</a:t>
            </a:r>
            <a:br>
              <a:rPr lang="ru-RU" sz="1400" dirty="0" smtClean="0">
                <a:solidFill>
                  <a:srgbClr val="073E87"/>
                </a:solidFill>
                <a:latin typeface="Georgia" pitchFamily="18" charset="0"/>
              </a:rPr>
            </a:br>
            <a:r>
              <a:rPr lang="ru-RU" sz="1400" dirty="0" smtClean="0">
                <a:solidFill>
                  <a:srgbClr val="073E87"/>
                </a:solidFill>
                <a:latin typeface="Georgia" pitchFamily="18" charset="0"/>
              </a:rPr>
              <a:t>	Подготовлены </a:t>
            </a:r>
            <a:r>
              <a:rPr lang="ru-RU" sz="1400" dirty="0">
                <a:solidFill>
                  <a:srgbClr val="073E87"/>
                </a:solidFill>
                <a:latin typeface="Georgia" pitchFamily="18" charset="0"/>
              </a:rPr>
              <a:t>предложения по вопросу нормативного правового регулирования временного выбытия (до 90 дней в календарном году) граждан из государственных стационарных организаций социального обслуживания системы социальной защиты населения Архангельской области (направлены в Правительство Архангельской области, комитет</a:t>
            </a:r>
            <a:r>
              <a:rPr lang="ru-RU" sz="1400" i="1" dirty="0">
                <a:solidFill>
                  <a:srgbClr val="073E87"/>
                </a:solidFill>
                <a:latin typeface="Georgia" pitchFamily="18" charset="0"/>
              </a:rPr>
              <a:t> </a:t>
            </a:r>
            <a:r>
              <a:rPr lang="ru-RU" sz="1400" dirty="0">
                <a:solidFill>
                  <a:srgbClr val="073E87"/>
                </a:solidFill>
                <a:latin typeface="Georgia" pitchFamily="18" charset="0"/>
              </a:rPr>
              <a:t>Архангельского областного Собрания депутатов по здравоохранению и социальной политике</a:t>
            </a:r>
            <a:r>
              <a:rPr lang="ru-RU" sz="1400" dirty="0" smtClean="0">
                <a:solidFill>
                  <a:srgbClr val="073E87"/>
                </a:solidFill>
                <a:latin typeface="Georgia" pitchFamily="18" charset="0"/>
              </a:rPr>
              <a:t>).</a:t>
            </a:r>
            <a:endParaRPr lang="ru-RU" sz="1400" dirty="0"/>
          </a:p>
        </p:txBody>
      </p:sp>
      <p:sp>
        <p:nvSpPr>
          <p:cNvPr id="3" name="Заголовок 1"/>
          <p:cNvSpPr txBox="1">
            <a:spLocks/>
          </p:cNvSpPr>
          <p:nvPr/>
        </p:nvSpPr>
        <p:spPr bwMode="auto">
          <a:xfrm>
            <a:off x="323528" y="403093"/>
            <a:ext cx="8496300" cy="936625"/>
          </a:xfrm>
          <a:prstGeom prst="rect">
            <a:avLst/>
          </a:prstGeom>
          <a:noFill/>
          <a:ln w="9525">
            <a:noFill/>
            <a:miter lim="800000"/>
            <a:headEnd/>
            <a:tailEnd/>
          </a:ln>
        </p:spPr>
        <p:txBody>
          <a:bodyPr anchor="ctr"/>
          <a:lstStyle/>
          <a:p>
            <a:pPr algn="ctr"/>
            <a:r>
              <a:rPr lang="ru-RU" sz="2000" dirty="0" smtClean="0">
                <a:solidFill>
                  <a:schemeClr val="tx2"/>
                </a:solidFill>
                <a:latin typeface="Georgia" pitchFamily="18" charset="0"/>
              </a:rPr>
              <a:t>В целях совершенствования </a:t>
            </a:r>
            <a:r>
              <a:rPr lang="ru-RU" sz="2000" b="1" dirty="0" smtClean="0">
                <a:solidFill>
                  <a:schemeClr val="tx2"/>
                </a:solidFill>
                <a:latin typeface="Georgia" pitchFamily="18" charset="0"/>
              </a:rPr>
              <a:t>областного законодательства</a:t>
            </a:r>
            <a:r>
              <a:rPr lang="ru-RU" sz="2000" dirty="0" smtClean="0">
                <a:solidFill>
                  <a:schemeClr val="tx2"/>
                </a:solidFill>
                <a:latin typeface="Georgia" pitchFamily="18" charset="0"/>
              </a:rPr>
              <a:t> в 2016 году подготовлены:</a:t>
            </a:r>
            <a:endParaRPr lang="ru-RU" sz="2000" dirty="0">
              <a:solidFill>
                <a:schemeClr val="tx2"/>
              </a:solidFill>
              <a:latin typeface="Georgia" pitchFamily="18" charset="0"/>
            </a:endParaRPr>
          </a:p>
        </p:txBody>
      </p:sp>
    </p:spTree>
    <p:extLst>
      <p:ext uri="{BB962C8B-B14F-4D97-AF65-F5344CB8AC3E}">
        <p14:creationId xmlns:p14="http://schemas.microsoft.com/office/powerpoint/2010/main" xmlns="" val="533426074"/>
      </p:ext>
    </p:extLst>
  </p:cSld>
  <p:clrMapOvr>
    <a:masterClrMapping/>
  </p:clrMapOvr>
  <p:transition spd="slow">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idx="4294967295"/>
          </p:nvPr>
        </p:nvSpPr>
        <p:spPr>
          <a:xfrm>
            <a:off x="468313" y="620713"/>
            <a:ext cx="8424862" cy="2447925"/>
          </a:xfrm>
        </p:spPr>
        <p:txBody>
          <a:bodyPr/>
          <a:lstStyle/>
          <a:p>
            <a:pPr indent="450000" eaLnBrk="1" hangingPunct="1"/>
            <a:r>
              <a:rPr lang="ru-RU" sz="1400" dirty="0" smtClean="0"/>
              <a:t/>
            </a:r>
            <a:br>
              <a:rPr lang="ru-RU" sz="1400" dirty="0" smtClean="0"/>
            </a:br>
            <a:r>
              <a:rPr lang="ru-RU" sz="1200" dirty="0" smtClean="0">
                <a:latin typeface="Georgia" pitchFamily="18" charset="0"/>
              </a:rPr>
              <a:t>В течение 2016 года Уполномоченный и сотрудники аппарата принимали участие в организованных Архангельским областным Собранием депутатов </a:t>
            </a:r>
            <a:r>
              <a:rPr lang="ru-RU" sz="1200" b="1" dirty="0" smtClean="0">
                <a:latin typeface="Georgia" pitchFamily="18" charset="0"/>
              </a:rPr>
              <a:t>«круглых столах»:</a:t>
            </a:r>
            <a:r>
              <a:rPr lang="ru-RU" sz="1200" dirty="0" smtClean="0">
                <a:latin typeface="Georgia" pitchFamily="18" charset="0"/>
              </a:rPr>
              <a:t> </a:t>
            </a:r>
            <a:br>
              <a:rPr lang="ru-RU" sz="1200" dirty="0" smtClean="0">
                <a:latin typeface="Georgia" pitchFamily="18" charset="0"/>
              </a:rPr>
            </a:br>
            <a:r>
              <a:rPr lang="ru-RU" sz="1200" dirty="0" smtClean="0">
                <a:latin typeface="Georgia" pitchFamily="18" charset="0"/>
              </a:rPr>
              <a:t>- «О ходе реализации областного закона от 22 апреля 2013 года № 657-39-ОЗ «О профилактике алкоголизма, наркомании и токсикомании в Архангельской области» (подготовлены предложения в итоговые рекомендации);</a:t>
            </a:r>
            <a:br>
              <a:rPr lang="ru-RU" sz="1200" dirty="0" smtClean="0">
                <a:latin typeface="Georgia" pitchFamily="18" charset="0"/>
              </a:rPr>
            </a:br>
            <a:r>
              <a:rPr lang="ru-RU" sz="1200" dirty="0" smtClean="0">
                <a:latin typeface="Georgia" pitchFamily="18" charset="0"/>
              </a:rPr>
              <a:t>- «Практика применения законодательства в сфере незаконного изготовления и оборота порнографических материалов»;</a:t>
            </a:r>
            <a:br>
              <a:rPr lang="ru-RU" sz="1200" dirty="0" smtClean="0">
                <a:latin typeface="Georgia" pitchFamily="18" charset="0"/>
              </a:rPr>
            </a:br>
            <a:r>
              <a:rPr lang="ru-RU" sz="1200" dirty="0" smtClean="0">
                <a:latin typeface="Georgia" pitchFamily="18" charset="0"/>
              </a:rPr>
              <a:t>- «Перспективы развития аэропортов Архангельской области» (подготовлены предложения в итоговые рекомендации);</a:t>
            </a:r>
            <a:br>
              <a:rPr lang="ru-RU" sz="1200" dirty="0" smtClean="0">
                <a:latin typeface="Georgia" pitchFamily="18" charset="0"/>
              </a:rPr>
            </a:br>
            <a:r>
              <a:rPr lang="ru-RU" sz="1200" dirty="0" smtClean="0">
                <a:latin typeface="Georgia" pitchFamily="18" charset="0"/>
              </a:rPr>
              <a:t>- «О проекте областного закона «О социальной поддержке семей, воспитывающих детей, в Архангельской области»;</a:t>
            </a:r>
            <a:br>
              <a:rPr lang="ru-RU" sz="1200" dirty="0" smtClean="0">
                <a:latin typeface="Georgia" pitchFamily="18" charset="0"/>
              </a:rPr>
            </a:br>
            <a:r>
              <a:rPr lang="ru-RU" sz="1200" dirty="0" smtClean="0">
                <a:latin typeface="Georgia" pitchFamily="18" charset="0"/>
              </a:rPr>
              <a:t>- «Об ограничении продажи спиртосодержащей парфюмерно-косметической продукции двойного назначения»</a:t>
            </a:r>
            <a:r>
              <a:rPr lang="ru-RU" sz="1200" dirty="0" smtClean="0">
                <a:latin typeface="Arial" charset="0"/>
              </a:rPr>
              <a:t>;</a:t>
            </a:r>
            <a:br>
              <a:rPr lang="ru-RU" sz="1200" dirty="0" smtClean="0">
                <a:latin typeface="Arial" charset="0"/>
              </a:rPr>
            </a:br>
            <a:r>
              <a:rPr lang="ru-RU" sz="1200" dirty="0" smtClean="0">
                <a:latin typeface="Georgia" pitchFamily="18" charset="0"/>
              </a:rPr>
              <a:t>- «О внесении изменений в областной закон «Об административных правонарушениях (в части установления штрафа за нарушение порядка осуществления миссионерской деятельности)»</a:t>
            </a:r>
            <a:br>
              <a:rPr lang="ru-RU" sz="1200" dirty="0" smtClean="0">
                <a:latin typeface="Georgia" pitchFamily="18" charset="0"/>
              </a:rPr>
            </a:br>
            <a:endParaRPr lang="ru-RU" sz="1200" dirty="0" smtClean="0">
              <a:latin typeface="Georgia" pitchFamily="18" charset="0"/>
            </a:endParaRPr>
          </a:p>
        </p:txBody>
      </p:sp>
      <p:pic>
        <p:nvPicPr>
          <p:cNvPr id="51203" name="Picture 3" descr="IMG_9399"/>
          <p:cNvPicPr>
            <a:picLocks noChangeAspect="1" noChangeArrowheads="1"/>
          </p:cNvPicPr>
          <p:nvPr/>
        </p:nvPicPr>
        <p:blipFill>
          <a:blip r:embed="rId2" cstate="print"/>
          <a:srcRect/>
          <a:stretch>
            <a:fillRect/>
          </a:stretch>
        </p:blipFill>
        <p:spPr bwMode="auto">
          <a:xfrm>
            <a:off x="395288" y="3213100"/>
            <a:ext cx="4176712" cy="2784475"/>
          </a:xfrm>
          <a:prstGeom prst="rect">
            <a:avLst/>
          </a:prstGeom>
          <a:noFill/>
        </p:spPr>
      </p:pic>
      <p:pic>
        <p:nvPicPr>
          <p:cNvPr id="51204" name="Picture 4" descr="IMG_9401"/>
          <p:cNvPicPr>
            <a:picLocks noChangeAspect="1" noChangeArrowheads="1"/>
          </p:cNvPicPr>
          <p:nvPr/>
        </p:nvPicPr>
        <p:blipFill>
          <a:blip r:embed="rId3" cstate="print"/>
          <a:srcRect/>
          <a:stretch>
            <a:fillRect/>
          </a:stretch>
        </p:blipFill>
        <p:spPr bwMode="auto">
          <a:xfrm>
            <a:off x="4716463" y="3213100"/>
            <a:ext cx="4176712" cy="2784475"/>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76250"/>
            <a:ext cx="8229600" cy="1066800"/>
          </a:xfrm>
        </p:spPr>
        <p:txBody>
          <a:bodyPr>
            <a:normAutofit/>
          </a:bodyPr>
          <a:lstStyle/>
          <a:p>
            <a:pPr algn="ctr" eaLnBrk="1" fontAlgn="auto" hangingPunct="1">
              <a:spcAft>
                <a:spcPts val="0"/>
              </a:spcAft>
              <a:defRPr/>
            </a:pPr>
            <a:r>
              <a:rPr lang="ru-RU" sz="2400" dirty="0" smtClean="0">
                <a:latin typeface="+mn-lt"/>
              </a:rPr>
              <a:t>Количество обращений в разрезе категорий прав</a:t>
            </a:r>
            <a:endParaRPr lang="ru-RU" sz="2400"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664037964"/>
              </p:ext>
            </p:extLst>
          </p:nvPr>
        </p:nvGraphicFramePr>
        <p:xfrm>
          <a:off x="395288" y="1341438"/>
          <a:ext cx="8229600" cy="5203825"/>
        </p:xfrm>
        <a:graphic>
          <a:graphicData uri="http://schemas.openxmlformats.org/drawingml/2006/table">
            <a:tbl>
              <a:tblPr firstRow="1" bandRow="1">
                <a:tableStyleId>{5C22544A-7EE6-4342-B048-85BDC9FD1C3A}</a:tableStyleId>
              </a:tblPr>
              <a:tblGrid>
                <a:gridCol w="4340145"/>
                <a:gridCol w="1296485"/>
                <a:gridCol w="1296485"/>
                <a:gridCol w="1296485"/>
              </a:tblGrid>
              <a:tr h="370840">
                <a:tc>
                  <a:txBody>
                    <a:bodyPr/>
                    <a:lstStyle/>
                    <a:p>
                      <a:pPr algn="ctr"/>
                      <a:r>
                        <a:rPr lang="ru-RU" sz="1600" dirty="0" smtClean="0"/>
                        <a:t>Категория</a:t>
                      </a:r>
                      <a:r>
                        <a:rPr lang="ru-RU" sz="1600" baseline="0" dirty="0" smtClean="0"/>
                        <a:t> прав</a:t>
                      </a:r>
                      <a:endParaRPr lang="ru-RU" sz="1600" dirty="0"/>
                    </a:p>
                  </a:txBody>
                  <a:tcPr/>
                </a:tc>
                <a:tc>
                  <a:txBody>
                    <a:bodyPr/>
                    <a:lstStyle/>
                    <a:p>
                      <a:pPr algn="ctr"/>
                      <a:r>
                        <a:rPr lang="ru-RU" sz="1600" dirty="0" smtClean="0"/>
                        <a:t>2014</a:t>
                      </a:r>
                      <a:r>
                        <a:rPr lang="ru-RU" sz="1600" baseline="0" dirty="0" smtClean="0"/>
                        <a:t> год</a:t>
                      </a:r>
                      <a:endParaRPr lang="ru-RU" sz="1600" dirty="0"/>
                    </a:p>
                  </a:txBody>
                  <a:tcPr/>
                </a:tc>
                <a:tc>
                  <a:txBody>
                    <a:bodyPr/>
                    <a:lstStyle/>
                    <a:p>
                      <a:pPr algn="ctr"/>
                      <a:r>
                        <a:rPr lang="ru-RU" sz="1600" dirty="0" smtClean="0"/>
                        <a:t>2015 год</a:t>
                      </a:r>
                      <a:endParaRPr lang="ru-RU" sz="1600" dirty="0"/>
                    </a:p>
                  </a:txBody>
                  <a:tcPr/>
                </a:tc>
                <a:tc>
                  <a:txBody>
                    <a:bodyPr/>
                    <a:lstStyle/>
                    <a:p>
                      <a:pPr algn="ctr"/>
                      <a:r>
                        <a:rPr lang="ru-RU" sz="1600" dirty="0" smtClean="0"/>
                        <a:t>2016 год (прогноз)</a:t>
                      </a:r>
                      <a:endParaRPr lang="ru-RU" sz="1600" dirty="0"/>
                    </a:p>
                  </a:txBody>
                  <a:tcPr/>
                </a:tc>
              </a:tr>
              <a:tr h="370840">
                <a:tc>
                  <a:txBody>
                    <a:bodyPr/>
                    <a:lstStyle/>
                    <a:p>
                      <a:pPr algn="l" fontAlgn="ctr"/>
                      <a:r>
                        <a:rPr lang="ru-RU" sz="1300" b="0" i="0" u="none" strike="noStrike" dirty="0">
                          <a:solidFill>
                            <a:srgbClr val="000000"/>
                          </a:solidFill>
                          <a:effectLst/>
                          <a:latin typeface="Times New Roman"/>
                        </a:rPr>
                        <a:t>Защита прав и свобод лиц, содержащихся в ИК, СИЗО, ИВС, спецприемниках и др.</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2980</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3090</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3512</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a:solidFill>
                            <a:srgbClr val="000000"/>
                          </a:solidFill>
                          <a:effectLst/>
                          <a:latin typeface="Times New Roman"/>
                        </a:rPr>
                        <a:t>Соблюдение жилищных прав граждан</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2950</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2987</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3158</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dirty="0">
                          <a:solidFill>
                            <a:srgbClr val="000000"/>
                          </a:solidFill>
                          <a:effectLst/>
                          <a:latin typeface="Times New Roman"/>
                        </a:rPr>
                        <a:t>Содействие в обеспечении прав граждан на охрану здоровья и медицинскую помощь</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754</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808</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a:solidFill>
                            <a:srgbClr val="000000"/>
                          </a:solidFill>
                          <a:effectLst/>
                          <a:latin typeface="Times New Roman"/>
                        </a:rPr>
                        <a:t>841</a:t>
                      </a:r>
                    </a:p>
                  </a:txBody>
                  <a:tcPr marL="9525" marR="9525" marT="9525" marB="0" anchor="ctr"/>
                </a:tc>
              </a:tr>
              <a:tr h="370840">
                <a:tc>
                  <a:txBody>
                    <a:bodyPr/>
                    <a:lstStyle/>
                    <a:p>
                      <a:pPr algn="l" fontAlgn="ctr"/>
                      <a:r>
                        <a:rPr lang="ru-RU" sz="1300" b="0" i="0" u="none" strike="noStrike">
                          <a:solidFill>
                            <a:srgbClr val="000000"/>
                          </a:solidFill>
                          <a:effectLst/>
                          <a:latin typeface="Times New Roman"/>
                        </a:rPr>
                        <a:t>Массовые нарушения прав граждан, проживающих на отдельных территориях</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742</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724</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729</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dirty="0">
                          <a:solidFill>
                            <a:srgbClr val="000000"/>
                          </a:solidFill>
                          <a:effectLst/>
                          <a:latin typeface="Times New Roman"/>
                        </a:rPr>
                        <a:t>Содействие в обеспечении трудовых прав граждан</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695</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674</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717</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a:solidFill>
                            <a:srgbClr val="000000"/>
                          </a:solidFill>
                          <a:effectLst/>
                          <a:latin typeface="Times New Roman"/>
                        </a:rPr>
                        <a:t>Меры социальной поддержки различных категорий граждан</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592</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690</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799</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dirty="0">
                          <a:solidFill>
                            <a:srgbClr val="000000"/>
                          </a:solidFill>
                          <a:effectLst/>
                          <a:latin typeface="Times New Roman"/>
                        </a:rPr>
                        <a:t>Проблемы реализации прав инвалидов</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275</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303</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327</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a:solidFill>
                            <a:srgbClr val="000000"/>
                          </a:solidFill>
                          <a:effectLst/>
                          <a:latin typeface="Times New Roman"/>
                        </a:rPr>
                        <a:t>Безопасность граждан при осуществлении пассажирских перевозок всеми видами транспорта</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216</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224</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270</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a:solidFill>
                            <a:srgbClr val="000000"/>
                          </a:solidFill>
                          <a:effectLst/>
                          <a:latin typeface="Times New Roman"/>
                        </a:rPr>
                        <a:t>Соблюдение прав иностранных граждан и лиц без гражданства</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326</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283</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a:solidFill>
                            <a:srgbClr val="000000"/>
                          </a:solidFill>
                          <a:effectLst/>
                          <a:latin typeface="Times New Roman"/>
                        </a:rPr>
                        <a:t>200</a:t>
                      </a:r>
                    </a:p>
                  </a:txBody>
                  <a:tcPr marL="9525" marR="9525" marT="9525" marB="0" anchor="ctr"/>
                </a:tc>
              </a:tr>
              <a:tr h="370840">
                <a:tc>
                  <a:txBody>
                    <a:bodyPr/>
                    <a:lstStyle/>
                    <a:p>
                      <a:pPr algn="l" fontAlgn="ctr"/>
                      <a:r>
                        <a:rPr lang="ru-RU" sz="1300" b="0" i="0" u="none" strike="noStrike" dirty="0">
                          <a:solidFill>
                            <a:srgbClr val="000000"/>
                          </a:solidFill>
                          <a:effectLst/>
                          <a:latin typeface="Times New Roman"/>
                        </a:rPr>
                        <a:t>Содействие в обеспечении пенсионных прав граждан</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93</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169</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175</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0" i="0" u="none" strike="noStrike" dirty="0">
                          <a:solidFill>
                            <a:srgbClr val="000000"/>
                          </a:solidFill>
                          <a:effectLst/>
                          <a:latin typeface="Times New Roman"/>
                        </a:rPr>
                        <a:t>Другие категории прав</a:t>
                      </a:r>
                    </a:p>
                  </a:txBody>
                  <a:tcPr marL="9525" marR="9525" marT="9525" marB="0" anchor="ctr"/>
                </a:tc>
                <a:tc>
                  <a:txBody>
                    <a:bodyPr/>
                    <a:lstStyle/>
                    <a:p>
                      <a:pPr algn="ctr"/>
                      <a:r>
                        <a:rPr lang="ru-RU" sz="1400" dirty="0" smtClean="0">
                          <a:latin typeface="Times New Roman" panose="02020603050405020304" pitchFamily="18" charset="0"/>
                          <a:cs typeface="Times New Roman" panose="02020603050405020304" pitchFamily="18" charset="0"/>
                        </a:rPr>
                        <a:t>1424</a:t>
                      </a:r>
                      <a:endParaRPr lang="ru-RU"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1371</a:t>
                      </a:r>
                      <a:endParaRPr lang="ru-RU" sz="1300" b="0" i="0" u="none" strike="noStrike" dirty="0">
                        <a:solidFill>
                          <a:srgbClr val="000000"/>
                        </a:solidFill>
                        <a:effectLst/>
                        <a:latin typeface="Times New Roman"/>
                      </a:endParaRPr>
                    </a:p>
                  </a:txBody>
                  <a:tcPr marL="9525" marR="9525" marT="9525" marB="0" anchor="ctr"/>
                </a:tc>
                <a:tc>
                  <a:txBody>
                    <a:bodyPr/>
                    <a:lstStyle/>
                    <a:p>
                      <a:pPr algn="ctr" fontAlgn="ctr"/>
                      <a:r>
                        <a:rPr lang="ru-RU" sz="1300" b="0" i="0" u="none" strike="noStrike" dirty="0" smtClean="0">
                          <a:solidFill>
                            <a:srgbClr val="000000"/>
                          </a:solidFill>
                          <a:effectLst/>
                          <a:latin typeface="Times New Roman"/>
                        </a:rPr>
                        <a:t>1780</a:t>
                      </a:r>
                      <a:endParaRPr lang="ru-RU" sz="1300" b="0" i="0" u="none" strike="noStrike" dirty="0">
                        <a:solidFill>
                          <a:srgbClr val="000000"/>
                        </a:solidFill>
                        <a:effectLst/>
                        <a:latin typeface="Times New Roman"/>
                      </a:endParaRPr>
                    </a:p>
                  </a:txBody>
                  <a:tcPr marL="9525" marR="9525" marT="9525" marB="0" anchor="ctr"/>
                </a:tc>
              </a:tr>
              <a:tr h="370840">
                <a:tc>
                  <a:txBody>
                    <a:bodyPr/>
                    <a:lstStyle/>
                    <a:p>
                      <a:pPr algn="l" fontAlgn="ctr"/>
                      <a:r>
                        <a:rPr lang="ru-RU" sz="1300" b="1" i="0" u="none" strike="noStrike" dirty="0" smtClean="0">
                          <a:solidFill>
                            <a:srgbClr val="000000"/>
                          </a:solidFill>
                          <a:effectLst/>
                          <a:latin typeface="Times New Roman"/>
                        </a:rPr>
                        <a:t>ИТОГО</a:t>
                      </a:r>
                      <a:endParaRPr lang="ru-RU" sz="1300" b="1" i="0" u="none" strike="noStrike" dirty="0">
                        <a:solidFill>
                          <a:srgbClr val="000000"/>
                        </a:solidFill>
                        <a:effectLst/>
                        <a:latin typeface="Times New Roman"/>
                      </a:endParaRPr>
                    </a:p>
                  </a:txBody>
                  <a:tcPr marL="9525" marR="9525" marT="9525" marB="0" anchor="ctr"/>
                </a:tc>
                <a:tc>
                  <a:txBody>
                    <a:bodyPr/>
                    <a:lstStyle/>
                    <a:p>
                      <a:pPr algn="ctr"/>
                      <a:r>
                        <a:rPr lang="ru-RU" sz="1300" b="1" dirty="0" smtClean="0">
                          <a:latin typeface="Times New Roman" panose="02020603050405020304" pitchFamily="18" charset="0"/>
                          <a:cs typeface="Times New Roman" panose="02020603050405020304" pitchFamily="18" charset="0"/>
                        </a:rPr>
                        <a:t>11047</a:t>
                      </a:r>
                      <a:endParaRPr lang="ru-RU" sz="1300" b="1"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300" b="1" i="0" u="none" strike="noStrike" dirty="0" smtClean="0">
                          <a:solidFill>
                            <a:srgbClr val="000000"/>
                          </a:solidFill>
                          <a:effectLst/>
                          <a:latin typeface="Times New Roman"/>
                        </a:rPr>
                        <a:t>11323</a:t>
                      </a:r>
                      <a:endParaRPr lang="ru-RU" sz="1300" b="1" i="0" u="none" strike="noStrike" dirty="0">
                        <a:solidFill>
                          <a:srgbClr val="000000"/>
                        </a:solidFill>
                        <a:effectLst/>
                        <a:latin typeface="Times New Roman"/>
                      </a:endParaRPr>
                    </a:p>
                  </a:txBody>
                  <a:tcPr marL="9525" marR="9525" marT="9525" marB="0" anchor="ctr"/>
                </a:tc>
                <a:tc>
                  <a:txBody>
                    <a:bodyPr/>
                    <a:lstStyle/>
                    <a:p>
                      <a:pPr algn="ctr" fontAlgn="ctr"/>
                      <a:r>
                        <a:rPr lang="ru-RU" sz="1300" b="1" i="0" u="none" strike="noStrike" dirty="0" smtClean="0">
                          <a:solidFill>
                            <a:srgbClr val="000000"/>
                          </a:solidFill>
                          <a:effectLst/>
                          <a:latin typeface="Times New Roman"/>
                        </a:rPr>
                        <a:t>12508</a:t>
                      </a:r>
                      <a:endParaRPr lang="ru-RU" sz="1300" b="1" i="0" u="none" strike="noStrike" dirty="0">
                        <a:solidFill>
                          <a:srgbClr val="000000"/>
                        </a:solidFill>
                        <a:effectLst/>
                        <a:latin typeface="Times New Roman"/>
                      </a:endParaRPr>
                    </a:p>
                  </a:txBody>
                  <a:tcPr marL="9525" marR="9525" marT="9525" marB="0" anchor="ctr"/>
                </a:tc>
              </a:tr>
            </a:tbl>
          </a:graphicData>
        </a:graphic>
      </p:graphicFrame>
    </p:spTree>
  </p:cSld>
  <p:clrMapOvr>
    <a:masterClrMapping/>
  </p:clrMapOvr>
  <p:transition spd="slow">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692150"/>
            <a:ext cx="8229600" cy="1066800"/>
          </a:xfrm>
        </p:spPr>
        <p:txBody>
          <a:bodyPr>
            <a:normAutofit/>
          </a:bodyPr>
          <a:lstStyle/>
          <a:p>
            <a:pPr algn="ctr" eaLnBrk="1" fontAlgn="auto" hangingPunct="1">
              <a:spcAft>
                <a:spcPts val="0"/>
              </a:spcAft>
              <a:defRPr/>
            </a:pPr>
            <a:r>
              <a:rPr lang="ru-RU" sz="2400" dirty="0" smtClean="0">
                <a:latin typeface="+mn-lt"/>
              </a:rPr>
              <a:t>Благотворительные акции и иные социально значимые мероприятия</a:t>
            </a:r>
            <a:endParaRPr lang="ru-RU" sz="2400" dirty="0">
              <a:latin typeface="+mn-lt"/>
            </a:endParaRPr>
          </a:p>
        </p:txBody>
      </p:sp>
      <p:sp>
        <p:nvSpPr>
          <p:cNvPr id="3" name="Объект 2"/>
          <p:cNvSpPr>
            <a:spLocks noGrp="1"/>
          </p:cNvSpPr>
          <p:nvPr>
            <p:ph idx="1"/>
          </p:nvPr>
        </p:nvSpPr>
        <p:spPr>
          <a:xfrm>
            <a:off x="251520" y="1628800"/>
            <a:ext cx="8568952" cy="1152128"/>
          </a:xfrm>
        </p:spPr>
        <p:style>
          <a:lnRef idx="1">
            <a:schemeClr val="accent1"/>
          </a:lnRef>
          <a:fillRef idx="2">
            <a:schemeClr val="accent1"/>
          </a:fillRef>
          <a:effectRef idx="1">
            <a:schemeClr val="accent1"/>
          </a:effectRef>
          <a:fontRef idx="minor">
            <a:schemeClr val="dk1"/>
          </a:fontRef>
        </p:style>
        <p:txBody>
          <a:bodyPr>
            <a:normAutofit/>
          </a:bodyPr>
          <a:lstStyle/>
          <a:p>
            <a:pPr marL="109728" indent="0" eaLnBrk="1" fontAlgn="auto" hangingPunct="1">
              <a:spcAft>
                <a:spcPts val="0"/>
              </a:spcAft>
              <a:buClr>
                <a:schemeClr val="accent3"/>
              </a:buClr>
              <a:buFont typeface="Georgia"/>
              <a:buNone/>
              <a:defRPr/>
            </a:pPr>
            <a:r>
              <a:rPr lang="ru-RU" sz="2000" dirty="0">
                <a:latin typeface="Arial Narrow" panose="020B0606020202030204" pitchFamily="34" charset="0"/>
              </a:rPr>
              <a:t>Продолжилась акция совместно с Центральной городской библиотекой имени М.В. Ломоносова </a:t>
            </a:r>
            <a:r>
              <a:rPr lang="ru-RU" sz="2000" dirty="0" smtClean="0">
                <a:latin typeface="Arial Narrow" panose="020B0606020202030204" pitchFamily="34" charset="0"/>
              </a:rPr>
              <a:t>по </a:t>
            </a:r>
            <a:r>
              <a:rPr lang="ru-RU" sz="2000" dirty="0">
                <a:latin typeface="Arial Narrow" panose="020B0606020202030204" pitchFamily="34" charset="0"/>
              </a:rPr>
              <a:t>сбору книг для специализированных учреждений региона «Книги не должны становиться макулатурой!» </a:t>
            </a:r>
          </a:p>
          <a:p>
            <a:pPr marL="365760" indent="-256032" eaLnBrk="1" fontAlgn="auto" hangingPunct="1">
              <a:spcAft>
                <a:spcPts val="0"/>
              </a:spcAft>
              <a:buClr>
                <a:schemeClr val="accent3"/>
              </a:buClr>
              <a:buFont typeface="Georgia"/>
              <a:buChar char="•"/>
              <a:defRPr/>
            </a:pPr>
            <a:endParaRPr lang="ru-RU" dirty="0"/>
          </a:p>
        </p:txBody>
      </p:sp>
      <p:pic>
        <p:nvPicPr>
          <p:cNvPr id="38917" name="Рисунок 3"/>
          <p:cNvPicPr>
            <a:picLocks noChangeAspect="1"/>
          </p:cNvPicPr>
          <p:nvPr/>
        </p:nvPicPr>
        <p:blipFill>
          <a:blip r:embed="rId2" cstate="print"/>
          <a:srcRect/>
          <a:stretch>
            <a:fillRect/>
          </a:stretch>
        </p:blipFill>
        <p:spPr bwMode="auto">
          <a:xfrm>
            <a:off x="250825" y="2905125"/>
            <a:ext cx="4572000" cy="3048000"/>
          </a:xfrm>
          <a:prstGeom prst="rect">
            <a:avLst/>
          </a:prstGeom>
          <a:noFill/>
          <a:ln w="9525">
            <a:noFill/>
            <a:miter lim="800000"/>
            <a:headEnd/>
            <a:tailEnd/>
          </a:ln>
        </p:spPr>
      </p:pic>
      <p:pic>
        <p:nvPicPr>
          <p:cNvPr id="38918" name="Рисунок 4"/>
          <p:cNvPicPr>
            <a:picLocks noChangeAspect="1"/>
          </p:cNvPicPr>
          <p:nvPr/>
        </p:nvPicPr>
        <p:blipFill>
          <a:blip r:embed="rId3" cstate="print"/>
          <a:srcRect/>
          <a:stretch>
            <a:fillRect/>
          </a:stretch>
        </p:blipFill>
        <p:spPr bwMode="auto">
          <a:xfrm>
            <a:off x="4394200" y="3659188"/>
            <a:ext cx="4572000" cy="304800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10668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Aft>
                <a:spcPts val="0"/>
              </a:spcAft>
              <a:defRPr/>
            </a:pPr>
            <a:r>
              <a:rPr lang="ru-RU" sz="2000" dirty="0" smtClean="0">
                <a:latin typeface="Arial Narrow" panose="020B0606020202030204" pitchFamily="34" charset="0"/>
              </a:rPr>
              <a:t>Посещение Архангельского центра помощи детям «Лучик»</a:t>
            </a:r>
            <a:endParaRPr lang="ru-RU" sz="2000" dirty="0">
              <a:latin typeface="Arial Narrow" panose="020B0606020202030204" pitchFamily="34" charset="0"/>
            </a:endParaRPr>
          </a:p>
        </p:txBody>
      </p:sp>
      <p:pic>
        <p:nvPicPr>
          <p:cNvPr id="39940" name="Объект 3"/>
          <p:cNvPicPr>
            <a:picLocks noGrp="1" noChangeAspect="1"/>
          </p:cNvPicPr>
          <p:nvPr>
            <p:ph idx="1"/>
          </p:nvPr>
        </p:nvPicPr>
        <p:blipFill>
          <a:blip r:embed="rId2" cstate="print"/>
          <a:srcRect/>
          <a:stretch>
            <a:fillRect/>
          </a:stretch>
        </p:blipFill>
        <p:spPr>
          <a:xfrm>
            <a:off x="468313" y="2492376"/>
            <a:ext cx="4002009" cy="3168650"/>
          </a:xfrm>
        </p:spPr>
      </p:pic>
      <p:pic>
        <p:nvPicPr>
          <p:cNvPr id="39941" name="Рисунок 4"/>
          <p:cNvPicPr>
            <a:picLocks noChangeAspect="1"/>
          </p:cNvPicPr>
          <p:nvPr/>
        </p:nvPicPr>
        <p:blipFill>
          <a:blip r:embed="rId3" cstate="print"/>
          <a:srcRect/>
          <a:stretch>
            <a:fillRect/>
          </a:stretch>
        </p:blipFill>
        <p:spPr bwMode="auto">
          <a:xfrm>
            <a:off x="4565650" y="2492375"/>
            <a:ext cx="4224338" cy="316865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6"/>
          <p:cNvGraphicFramePr>
            <a:graphicFrameLocks noGrp="1"/>
          </p:cNvGraphicFramePr>
          <p:nvPr>
            <p:ph idx="1"/>
            <p:extLst>
              <p:ext uri="{D42A27DB-BD31-4B8C-83A1-F6EECF244321}">
                <p14:modId xmlns:p14="http://schemas.microsoft.com/office/powerpoint/2010/main" xmlns="" val="3652009269"/>
              </p:ext>
            </p:extLst>
          </p:nvPr>
        </p:nvGraphicFramePr>
        <p:xfrm>
          <a:off x="107950" y="620689"/>
          <a:ext cx="8948738" cy="61928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395288" y="765175"/>
            <a:ext cx="8135937" cy="792163"/>
          </a:xfrm>
        </p:spPr>
        <p:txBody>
          <a:bodyPr/>
          <a:lstStyle/>
          <a:p>
            <a:pPr algn="ctr"/>
            <a:r>
              <a:rPr lang="ru-RU" sz="2000" dirty="0" smtClean="0">
                <a:solidFill>
                  <a:srgbClr val="ED090E"/>
                </a:solidFill>
                <a:latin typeface="Georgia" pitchFamily="18" charset="0"/>
              </a:rPr>
              <a:t>Впервые</a:t>
            </a:r>
            <a:r>
              <a:rPr lang="ru-RU" sz="2000" dirty="0" smtClean="0">
                <a:latin typeface="Georgia" pitchFamily="18" charset="0"/>
              </a:rPr>
              <a:t> при рассмотрении обращения Уполномоченный вынужден был обратиться в Генеральную прокуратуру РФ</a:t>
            </a:r>
          </a:p>
        </p:txBody>
      </p:sp>
      <p:pic>
        <p:nvPicPr>
          <p:cNvPr id="5632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691680" y="1556792"/>
            <a:ext cx="5398888" cy="5081307"/>
          </a:xfrm>
          <a:prstGeom prst="rect">
            <a:avLst/>
          </a:prstGeom>
          <a:noFill/>
        </p:spPr>
      </p:pic>
    </p:spTree>
    <p:extLst>
      <p:ext uri="{BB962C8B-B14F-4D97-AF65-F5344CB8AC3E}">
        <p14:creationId xmlns:p14="http://schemas.microsoft.com/office/powerpoint/2010/main" xmlns="" val="2756277267"/>
      </p:ext>
    </p:extLst>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xmlns="" val="4184291924"/>
              </p:ext>
            </p:extLst>
          </p:nvPr>
        </p:nvGraphicFramePr>
        <p:xfrm>
          <a:off x="323528" y="836712"/>
          <a:ext cx="820891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авая фигурная скобка 2"/>
          <p:cNvSpPr/>
          <p:nvPr/>
        </p:nvSpPr>
        <p:spPr>
          <a:xfrm rot="5400000">
            <a:off x="6089118" y="2775871"/>
            <a:ext cx="288033" cy="418658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4" name="TextBox 3"/>
          <p:cNvSpPr txBox="1"/>
          <p:nvPr/>
        </p:nvSpPr>
        <p:spPr>
          <a:xfrm>
            <a:off x="4983021" y="1196752"/>
            <a:ext cx="2188725" cy="738664"/>
          </a:xfrm>
          <a:prstGeom prst="rect">
            <a:avLst/>
          </a:prstGeom>
          <a:noFill/>
        </p:spPr>
        <p:txBody>
          <a:bodyPr wrap="square" rtlCol="0">
            <a:spAutoFit/>
          </a:bodyPr>
          <a:lstStyle/>
          <a:p>
            <a:pPr algn="ctr"/>
            <a:r>
              <a:rPr lang="ru-RU" sz="1400" dirty="0" smtClean="0">
                <a:latin typeface="+mn-lt"/>
              </a:rPr>
              <a:t>Уполномоченный</a:t>
            </a:r>
          </a:p>
          <a:p>
            <a:pPr algn="ctr"/>
            <a:r>
              <a:rPr lang="ru-RU" sz="1400" dirty="0">
                <a:latin typeface="+mn-lt"/>
              </a:rPr>
              <a:t>п</a:t>
            </a:r>
            <a:r>
              <a:rPr lang="ru-RU" sz="1400" dirty="0" smtClean="0">
                <a:latin typeface="+mn-lt"/>
              </a:rPr>
              <a:t>о правам человека в Архангельской области</a:t>
            </a:r>
            <a:endParaRPr lang="ru-RU" sz="1400" dirty="0">
              <a:latin typeface="+mn-lt"/>
            </a:endParaRPr>
          </a:p>
        </p:txBody>
      </p:sp>
      <p:sp>
        <p:nvSpPr>
          <p:cNvPr id="8" name="TextBox 7"/>
          <p:cNvSpPr txBox="1"/>
          <p:nvPr/>
        </p:nvSpPr>
        <p:spPr>
          <a:xfrm>
            <a:off x="4114248" y="5119465"/>
            <a:ext cx="4161717" cy="92333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ru-RU" dirty="0" smtClean="0">
                <a:solidFill>
                  <a:schemeClr val="tx1"/>
                </a:solidFill>
              </a:rPr>
              <a:t>Права гражданки З. восстановлены. </a:t>
            </a:r>
          </a:p>
          <a:p>
            <a:pPr algn="ctr"/>
            <a:r>
              <a:rPr lang="ru-RU" dirty="0" smtClean="0">
                <a:solidFill>
                  <a:schemeClr val="tx1"/>
                </a:solidFill>
              </a:rPr>
              <a:t>По требованию Уполномоченного </a:t>
            </a:r>
          </a:p>
          <a:p>
            <a:pPr algn="ctr"/>
            <a:r>
              <a:rPr lang="ru-RU" dirty="0">
                <a:solidFill>
                  <a:schemeClr val="tx1"/>
                </a:solidFill>
              </a:rPr>
              <a:t>в</a:t>
            </a:r>
            <a:r>
              <a:rPr lang="ru-RU" dirty="0" smtClean="0">
                <a:solidFill>
                  <a:schemeClr val="tx1"/>
                </a:solidFill>
              </a:rPr>
              <a:t>едомства принесли З. извинения</a:t>
            </a:r>
            <a:endParaRPr lang="ru-RU" dirty="0">
              <a:solidFill>
                <a:schemeClr val="tx1"/>
              </a:solidFill>
            </a:endParaRPr>
          </a:p>
        </p:txBody>
      </p:sp>
      <p:sp>
        <p:nvSpPr>
          <p:cNvPr id="5" name="Стрелка вниз 4"/>
          <p:cNvSpPr/>
          <p:nvPr/>
        </p:nvSpPr>
        <p:spPr>
          <a:xfrm rot="1643109">
            <a:off x="5270248" y="2148000"/>
            <a:ext cx="288032" cy="1319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4067944" y="3429000"/>
            <a:ext cx="1944216" cy="1224136"/>
          </a:xfrm>
          <a:prstGeom prst="roundRect">
            <a:avLst/>
          </a:prstGeom>
          <a:solidFill>
            <a:schemeClr val="accent1">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4211960" y="3717032"/>
            <a:ext cx="1728192" cy="738664"/>
          </a:xfrm>
          <a:prstGeom prst="rect">
            <a:avLst/>
          </a:prstGeom>
          <a:noFill/>
        </p:spPr>
        <p:txBody>
          <a:bodyPr wrap="square" rtlCol="0">
            <a:spAutoFit/>
          </a:bodyPr>
          <a:lstStyle/>
          <a:p>
            <a:pPr algn="ctr"/>
            <a:r>
              <a:rPr lang="ru-RU" sz="1400" dirty="0" smtClean="0">
                <a:latin typeface="Georgia" panose="02040502050405020303" pitchFamily="18" charset="0"/>
              </a:rPr>
              <a:t>УФССП России по Архангельской области</a:t>
            </a:r>
            <a:endParaRPr lang="ru-RU" sz="1400" dirty="0">
              <a:latin typeface="Georgia" panose="02040502050405020303" pitchFamily="18" charset="0"/>
            </a:endParaRPr>
          </a:p>
        </p:txBody>
      </p:sp>
    </p:spTree>
    <p:extLst>
      <p:ext uri="{BB962C8B-B14F-4D97-AF65-F5344CB8AC3E}">
        <p14:creationId xmlns:p14="http://schemas.microsoft.com/office/powerpoint/2010/main" xmlns="" val="11997317"/>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lstStyle/>
          <a:p>
            <a:pPr algn="ctr"/>
            <a:r>
              <a:rPr lang="ru-RU" sz="2400" dirty="0" smtClean="0">
                <a:latin typeface="+mn-lt"/>
              </a:rPr>
              <a:t>Аппарат Уполномоченного в 2016 году</a:t>
            </a:r>
            <a:endParaRPr lang="ru-RU" sz="2400" dirty="0">
              <a:latin typeface="+mn-lt"/>
            </a:endParaRPr>
          </a:p>
        </p:txBody>
      </p:sp>
      <p:sp>
        <p:nvSpPr>
          <p:cNvPr id="3" name="Объект 2"/>
          <p:cNvSpPr>
            <a:spLocks noGrp="1"/>
          </p:cNvSpPr>
          <p:nvPr>
            <p:ph idx="1"/>
          </p:nvPr>
        </p:nvSpPr>
        <p:spPr>
          <a:xfrm>
            <a:off x="457200" y="1556792"/>
            <a:ext cx="8229600" cy="3312368"/>
          </a:xfrm>
        </p:spPr>
        <p:txBody>
          <a:bodyPr/>
          <a:lstStyle/>
          <a:p>
            <a:pPr marL="109537" indent="0">
              <a:buNone/>
            </a:pPr>
            <a:r>
              <a:rPr lang="ru-RU" sz="2000" dirty="0" smtClean="0"/>
              <a:t>– средняя фактическая численность сотрудников – 8,5;</a:t>
            </a:r>
          </a:p>
          <a:p>
            <a:pPr marL="109537" indent="0">
              <a:buNone/>
            </a:pPr>
            <a:r>
              <a:rPr lang="ru-RU" sz="2000" dirty="0"/>
              <a:t>– </a:t>
            </a:r>
            <a:r>
              <a:rPr lang="ru-RU" sz="2000" dirty="0" smtClean="0"/>
              <a:t>среднее количество обращений (всего) на 1 сотрудника – 1472;</a:t>
            </a:r>
          </a:p>
          <a:p>
            <a:pPr marL="109537" indent="0">
              <a:buNone/>
            </a:pPr>
            <a:r>
              <a:rPr lang="ru-RU" sz="2000" dirty="0" smtClean="0"/>
              <a:t>– письменных обращений – 477.</a:t>
            </a:r>
          </a:p>
          <a:p>
            <a:pPr marL="109537" indent="0">
              <a:buNone/>
            </a:pPr>
            <a:endParaRPr lang="ru-RU" sz="2000" dirty="0"/>
          </a:p>
          <a:p>
            <a:pPr>
              <a:buClr>
                <a:schemeClr val="tx2"/>
              </a:buClr>
              <a:buFont typeface="Arial" panose="020B0604020202020204" pitchFamily="34" charset="0"/>
              <a:buChar char="•"/>
            </a:pPr>
            <a:r>
              <a:rPr lang="ru-RU" sz="2000" dirty="0" smtClean="0"/>
              <a:t>В декабре 2015 года распоряжением Уполномоченного от 25.12.2015 № 58, а также Положением об учетной политике для целей бухгалтерского учета (распоряжение от 28.12.2015 № 105) введено уменьшение оплаты труда Уполномоченного на 30% и установлено ограничение на стимулирующий коэффициент.</a:t>
            </a:r>
          </a:p>
          <a:p>
            <a:pPr>
              <a:buClr>
                <a:schemeClr val="tx2"/>
              </a:buClr>
              <a:buFont typeface="Arial" panose="020B0604020202020204" pitchFamily="34" charset="0"/>
              <a:buChar char="•"/>
            </a:pPr>
            <a:r>
              <a:rPr lang="ru-RU" sz="2000" dirty="0" smtClean="0"/>
              <a:t>В течение 2016 года в бюджет области по статье «Оплата труда» возвращено 1 млн 450 тыс. рублей, что составило:</a:t>
            </a:r>
            <a:endParaRPr lang="ru-RU" sz="2000" dirty="0"/>
          </a:p>
        </p:txBody>
      </p:sp>
      <p:sp>
        <p:nvSpPr>
          <p:cNvPr id="4" name="Объект 2"/>
          <p:cNvSpPr txBox="1">
            <a:spLocks/>
          </p:cNvSpPr>
          <p:nvPr/>
        </p:nvSpPr>
        <p:spPr bwMode="auto">
          <a:xfrm>
            <a:off x="705107" y="5157192"/>
            <a:ext cx="813690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300"/>
              </a:spcBef>
              <a:spcAft>
                <a:spcPct val="0"/>
              </a:spcAft>
              <a:buClr>
                <a:srgbClr val="5BD078"/>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5BD078"/>
              </a:buClr>
              <a:buFont typeface="Georgia" pitchFamily="18" charset="0"/>
              <a:buChar char="▫"/>
              <a:defRPr sz="2000" kern="1200">
                <a:solidFill>
                  <a:srgbClr val="5BD078"/>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ru-RU" sz="1800" dirty="0" smtClean="0"/>
              <a:t>	</a:t>
            </a:r>
            <a:r>
              <a:rPr lang="ru-RU" sz="2000" dirty="0" smtClean="0"/>
              <a:t>– от фонда оплаты труда Уполномоченного – 36%;</a:t>
            </a:r>
          </a:p>
          <a:p>
            <a:pPr marL="109537" indent="0">
              <a:buNone/>
            </a:pPr>
            <a:r>
              <a:rPr lang="ru-RU" sz="1800" dirty="0"/>
              <a:t>	</a:t>
            </a:r>
            <a:r>
              <a:rPr lang="ru-RU" sz="2000" dirty="0" smtClean="0"/>
              <a:t>– от утвержденного </a:t>
            </a:r>
            <a:r>
              <a:rPr lang="ru-RU" sz="2000" dirty="0"/>
              <a:t>объема фонда оплаты </a:t>
            </a:r>
            <a:r>
              <a:rPr lang="ru-RU" sz="2000" dirty="0" smtClean="0"/>
              <a:t>труда –  13%;</a:t>
            </a:r>
          </a:p>
          <a:p>
            <a:pPr marL="109537" indent="0">
              <a:buNone/>
            </a:pPr>
            <a:r>
              <a:rPr lang="ru-RU" sz="2000" dirty="0"/>
              <a:t>	</a:t>
            </a:r>
            <a:r>
              <a:rPr lang="ru-RU" sz="2000" dirty="0" smtClean="0"/>
              <a:t>– от утвержденной сметы расходов </a:t>
            </a:r>
            <a:r>
              <a:rPr lang="ru-RU" sz="2000" smtClean="0"/>
              <a:t>– 10,6%.</a:t>
            </a:r>
            <a:endParaRPr lang="ru-RU" sz="2000" dirty="0" smtClean="0"/>
          </a:p>
          <a:p>
            <a:pPr marL="109537" indent="0">
              <a:buFont typeface="Georgia" pitchFamily="18" charset="0"/>
              <a:buNone/>
            </a:pPr>
            <a:endParaRPr lang="ru-RU" dirty="0"/>
          </a:p>
        </p:txBody>
      </p:sp>
    </p:spTree>
    <p:extLst>
      <p:ext uri="{BB962C8B-B14F-4D97-AF65-F5344CB8AC3E}">
        <p14:creationId xmlns:p14="http://schemas.microsoft.com/office/powerpoint/2010/main" xmlns="" val="372155094"/>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288" y="1268413"/>
            <a:ext cx="8229600" cy="1066800"/>
          </a:xfrm>
        </p:spPr>
        <p:txBody>
          <a:bodyPr>
            <a:noAutofit/>
          </a:bodyPr>
          <a:lstStyle/>
          <a:p>
            <a:pPr algn="ctr" eaLnBrk="1" fontAlgn="auto" hangingPunct="1">
              <a:spcAft>
                <a:spcPts val="0"/>
              </a:spcAft>
              <a:defRPr/>
            </a:pPr>
            <a:r>
              <a:rPr lang="ru-RU" sz="2400" dirty="0">
                <a:latin typeface="+mn-lt"/>
              </a:rPr>
              <a:t>ПРИОРИТЕТНЫЕ </a:t>
            </a:r>
            <a:r>
              <a:rPr lang="ru-RU" sz="2400" dirty="0" smtClean="0">
                <a:latin typeface="+mn-lt"/>
              </a:rPr>
              <a:t>НАПРАВЛЕНИЯ ДЕЯТЕЛЬНОСТИ </a:t>
            </a:r>
            <a:r>
              <a:rPr lang="ru-RU" sz="2400" dirty="0">
                <a:latin typeface="+mn-lt"/>
              </a:rPr>
              <a:t>УПОЛНОМОЧЕННОГО ПО ПРАВАМ ЧЕЛОВЕКА </a:t>
            </a:r>
            <a:br>
              <a:rPr lang="ru-RU" sz="2400" dirty="0">
                <a:latin typeface="+mn-lt"/>
              </a:rPr>
            </a:br>
            <a:r>
              <a:rPr lang="ru-RU" sz="2400" dirty="0">
                <a:latin typeface="+mn-lt"/>
              </a:rPr>
              <a:t>В АРХАНГЕЛЬСКОЙ ОБЛАСТИ </a:t>
            </a:r>
            <a:br>
              <a:rPr lang="ru-RU" sz="2400" dirty="0">
                <a:latin typeface="+mn-lt"/>
              </a:rPr>
            </a:br>
            <a:r>
              <a:rPr lang="ru-RU" sz="2400" dirty="0">
                <a:latin typeface="+mn-lt"/>
              </a:rPr>
              <a:t>НА 2016 ГОД:</a:t>
            </a:r>
            <a:br>
              <a:rPr lang="ru-RU" sz="2400" dirty="0">
                <a:latin typeface="+mn-lt"/>
              </a:rPr>
            </a:br>
            <a:endParaRPr lang="ru-RU" sz="2400" dirty="0">
              <a:latin typeface="+mn-lt"/>
            </a:endParaRPr>
          </a:p>
        </p:txBody>
      </p:sp>
      <p:sp>
        <p:nvSpPr>
          <p:cNvPr id="8" name="Объект 7"/>
          <p:cNvSpPr>
            <a:spLocks noGrp="1"/>
          </p:cNvSpPr>
          <p:nvPr>
            <p:ph idx="1"/>
          </p:nvPr>
        </p:nvSpPr>
        <p:spPr>
          <a:xfrm>
            <a:off x="251520" y="2636912"/>
            <a:ext cx="8712968" cy="3888432"/>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365760" indent="288000" eaLnBrk="1" fontAlgn="auto" hangingPunct="1">
              <a:spcBef>
                <a:spcPts val="600"/>
              </a:spcBef>
              <a:spcAft>
                <a:spcPts val="0"/>
              </a:spcAft>
              <a:buClr>
                <a:schemeClr val="tx2">
                  <a:lumMod val="75000"/>
                </a:schemeClr>
              </a:buClr>
              <a:buFont typeface="Wingdings" panose="05000000000000000000" pitchFamily="2" charset="2"/>
              <a:buChar char="ü"/>
              <a:defRPr/>
            </a:pPr>
            <a:r>
              <a:rPr lang="ru-RU" dirty="0" smtClean="0"/>
              <a:t> </a:t>
            </a:r>
            <a:r>
              <a:rPr lang="ru-RU" sz="2400" dirty="0" smtClean="0"/>
              <a:t>контроль за реализацией избирательных прав граждан в   связи с проведением выборов в Государственную Думу Федерального Собрания РФ</a:t>
            </a:r>
          </a:p>
          <a:p>
            <a:pPr marL="365760" indent="288000" eaLnBrk="1" fontAlgn="auto" hangingPunct="1">
              <a:spcBef>
                <a:spcPts val="600"/>
              </a:spcBef>
              <a:spcAft>
                <a:spcPts val="0"/>
              </a:spcAft>
              <a:buClr>
                <a:schemeClr val="tx2">
                  <a:lumMod val="75000"/>
                </a:schemeClr>
              </a:buClr>
              <a:buFont typeface="Wingdings" panose="05000000000000000000" pitchFamily="2" charset="2"/>
              <a:buChar char="ü"/>
              <a:defRPr/>
            </a:pPr>
            <a:r>
              <a:rPr lang="ru-RU" sz="2400" dirty="0"/>
              <a:t> </a:t>
            </a:r>
            <a:r>
              <a:rPr lang="ru-RU" sz="2400" dirty="0" smtClean="0"/>
              <a:t>практическая реализация законодательной нормы об институте общественных помощников в городах и районах</a:t>
            </a:r>
          </a:p>
          <a:p>
            <a:pPr marL="365760" indent="288000" eaLnBrk="1" fontAlgn="auto" hangingPunct="1">
              <a:spcBef>
                <a:spcPts val="600"/>
              </a:spcBef>
              <a:spcAft>
                <a:spcPts val="0"/>
              </a:spcAft>
              <a:buClr>
                <a:schemeClr val="tx2">
                  <a:lumMod val="75000"/>
                </a:schemeClr>
              </a:buClr>
              <a:buFont typeface="Wingdings" panose="05000000000000000000" pitchFamily="2" charset="2"/>
              <a:buChar char="ü"/>
              <a:defRPr/>
            </a:pPr>
            <a:r>
              <a:rPr lang="ru-RU" sz="2400" dirty="0"/>
              <a:t> </a:t>
            </a:r>
            <a:r>
              <a:rPr lang="ru-RU" sz="2400" dirty="0" smtClean="0"/>
              <a:t>развитие практики выездных приемов</a:t>
            </a:r>
          </a:p>
          <a:p>
            <a:pPr marL="365760" indent="288000" eaLnBrk="1" fontAlgn="auto" hangingPunct="1">
              <a:spcBef>
                <a:spcPts val="600"/>
              </a:spcBef>
              <a:spcAft>
                <a:spcPts val="0"/>
              </a:spcAft>
              <a:buClr>
                <a:schemeClr val="tx2">
                  <a:lumMod val="75000"/>
                </a:schemeClr>
              </a:buClr>
              <a:buFont typeface="Wingdings" panose="05000000000000000000" pitchFamily="2" charset="2"/>
              <a:buChar char="ü"/>
              <a:defRPr/>
            </a:pPr>
            <a:r>
              <a:rPr lang="ru-RU" sz="2400" dirty="0"/>
              <a:t> </a:t>
            </a:r>
            <a:r>
              <a:rPr lang="ru-RU" sz="2400" dirty="0" smtClean="0"/>
              <a:t>дальнейшее развитие направлений и форм повышения правовой грамотности населения</a:t>
            </a:r>
          </a:p>
          <a:p>
            <a:pPr marL="365760" indent="288000" eaLnBrk="1" fontAlgn="auto" hangingPunct="1">
              <a:spcBef>
                <a:spcPts val="600"/>
              </a:spcBef>
              <a:spcAft>
                <a:spcPts val="0"/>
              </a:spcAft>
              <a:buClr>
                <a:schemeClr val="tx2">
                  <a:lumMod val="75000"/>
                </a:schemeClr>
              </a:buClr>
              <a:buFont typeface="Wingdings" panose="05000000000000000000" pitchFamily="2" charset="2"/>
              <a:buChar char="ü"/>
              <a:defRPr/>
            </a:pPr>
            <a:r>
              <a:rPr lang="ru-RU" sz="2400" dirty="0"/>
              <a:t> </a:t>
            </a:r>
            <a:r>
              <a:rPr lang="ru-RU" sz="2400" dirty="0" smtClean="0"/>
              <a:t>проведение постоянного системного мониторинга и контроля отдельных направлений реализации прав граждан</a:t>
            </a:r>
          </a:p>
          <a:p>
            <a:pPr marL="365760" indent="450000" eaLnBrk="1" fontAlgn="auto" hangingPunct="1">
              <a:spcBef>
                <a:spcPts val="0"/>
              </a:spcBef>
              <a:spcAft>
                <a:spcPts val="0"/>
              </a:spcAft>
              <a:buClr>
                <a:schemeClr val="tx2">
                  <a:lumMod val="75000"/>
                </a:schemeClr>
              </a:buClr>
              <a:buFont typeface="Wingdings" panose="05000000000000000000" pitchFamily="2" charset="2"/>
              <a:buChar char="ü"/>
              <a:defRPr/>
            </a:pPr>
            <a:endParaRPr lang="ru-RU" sz="2400" dirty="0"/>
          </a:p>
          <a:p>
            <a:pPr marL="109728" indent="0" eaLnBrk="1" fontAlgn="auto" hangingPunct="1">
              <a:spcAft>
                <a:spcPts val="0"/>
              </a:spcAft>
              <a:buClr>
                <a:schemeClr val="tx2">
                  <a:lumMod val="75000"/>
                </a:schemeClr>
              </a:buClr>
              <a:buFont typeface="Georgia"/>
              <a:buNone/>
              <a:defRPr/>
            </a:pPr>
            <a:endParaRPr lang="ru-RU" dirty="0"/>
          </a:p>
        </p:txBody>
      </p:sp>
    </p:spTree>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1080</TotalTime>
  <Words>2394</Words>
  <Application>Microsoft Office PowerPoint</Application>
  <PresentationFormat>Экран (4:3)</PresentationFormat>
  <Paragraphs>320</Paragraphs>
  <Slides>41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3" baseType="lpstr">
      <vt:lpstr>Городская</vt:lpstr>
      <vt:lpstr>Лист Microsoft Office Excel 97-2003</vt:lpstr>
      <vt:lpstr>Слайд 1</vt:lpstr>
      <vt:lpstr>ИТОГИ ДЕЯТЕЛЬНОСТИ  УПОЛНОМОЧЕННОГО  ПО ПРАВАМ ЧЕЛОВЕКА В АРХАНГЕЛЬСКОЙ ОБЛАСТИ  ЗА 2016 год</vt:lpstr>
      <vt:lpstr>В 2016 году поступило более 12 000 обращений, что более чем на 9 % превышает уровень 2015 года</vt:lpstr>
      <vt:lpstr>Количество обращений в разрезе категорий прав</vt:lpstr>
      <vt:lpstr>Слайд 5</vt:lpstr>
      <vt:lpstr>Впервые при рассмотрении обращения Уполномоченный вынужден был обратиться в Генеральную прокуратуру РФ</vt:lpstr>
      <vt:lpstr>Слайд 7</vt:lpstr>
      <vt:lpstr>Аппарат Уполномоченного в 2016 году</vt:lpstr>
      <vt:lpstr>ПРИОРИТЕТНЫЕ НАПРАВЛЕНИЯ ДЕЯТЕЛЬНОСТИ УПОЛНОМОЧЕННОГО ПО ПРАВАМ ЧЕЛОВЕКА  В АРХАНГЕЛЬСКОЙ ОБЛАСТИ  НА 2016 ГОД: </vt:lpstr>
      <vt:lpstr>Контроль за реализацией избирательных прав граждан</vt:lpstr>
      <vt:lpstr>В сфере особого внимания –  </vt:lpstr>
      <vt:lpstr>Впервые:</vt:lpstr>
      <vt:lpstr>Общественные помощники Уполномоченного</vt:lpstr>
      <vt:lpstr>На конец 2016 года число общественных помощников Уполномоченного составило 13 человек.</vt:lpstr>
      <vt:lpstr>Состав общественных помощников Уполномоченного:</vt:lpstr>
      <vt:lpstr>2. Белобородова Светлана Феликсовна  (Приморский район)</vt:lpstr>
      <vt:lpstr>4. Чецкая Елена Валентиновна (Котласский район)</vt:lpstr>
      <vt:lpstr>6. Краскова Людмила Алефтиновна (Виноградовский муниципальный район) 7. Ловырева Елена Витальевна (Коношский муниципальный район) 8. Стукалова Татьяна Геннадьевна (Лешуконский муниципальный район) 9. Шевелева Елена Леонидовна (Вилегодский муниципальный район) 10. Забродская Галина Николаевна (Пинежский муниципальный район) 11. Павлова Ольга Юрьевна (Мезенский муниципальный район) 12. Новрузова Анна Магеррамовна (Няндомский муниципальный район) 13. Ферина Светлана Александровна (Шенкурский муниципальный район)</vt:lpstr>
      <vt:lpstr>Слайд 19</vt:lpstr>
      <vt:lpstr>Выездные приемы Уполномоченного</vt:lpstr>
      <vt:lpstr>Новой формой осуществления выездных приемов в 2016 году стала деятельность Уполномоченного в рамках передвижной приемной Правительства Архангельской области</vt:lpstr>
      <vt:lpstr>Повышение правовой грамотности населения</vt:lpstr>
      <vt:lpstr>Слайд 23</vt:lpstr>
      <vt:lpstr>«День правовой помощи»  на базе библиотек Архангельской области</vt:lpstr>
      <vt:lpstr>Подготовка и распространение информационных материалов</vt:lpstr>
      <vt:lpstr>Слайд 26</vt:lpstr>
      <vt:lpstr>Мини-конференция «Семья – территория безопасности», организованная АРОО «Кризисный центр «Надежда», 05.10.2016</vt:lpstr>
      <vt:lpstr>Комплекс мероприятий, приуроченных к Дню прав человека и 50-летию международных пактов от 16.12.2016 «О гражданских и политических правах» и «Об экономических, социальных и культурных правах»</vt:lpstr>
      <vt:lpstr>Системный мониторинг и контроль отдельных направлений реализации прав граждан</vt:lpstr>
      <vt:lpstr>Что нового?!</vt:lpstr>
      <vt:lpstr>Проверки и посещения</vt:lpstr>
      <vt:lpstr>Впервые Уполномоченным проведено посещение ФКУ ИК-1 УФСИН России по Вологодской области, в которой отбывают наказание женщины из Архангельской области</vt:lpstr>
      <vt:lpstr>Участие в межрегиональной научно-практической конференции «Проблемы исполнения наказания и ресоциализации женщин, осужденных к лишению свободы» (22-23 июня, г. Вологда) </vt:lpstr>
      <vt:lpstr>Круглый стол на тему «О практике реализации Федерального закона «Об основах общественного контроля в Российской Федерации», Совет Федерации Федерального Собрания РФ, 28.04.2016</vt:lpstr>
      <vt:lpstr>Слайд 35</vt:lpstr>
      <vt:lpstr>Слайд 36</vt:lpstr>
      <vt:lpstr> Подготовлены отзывы на проекты постановлений Архангельского областного Собрания депутатов:   - «О законодательной инициативе Архангельского областного  Собрания депутатов по внесению проекта федерального закона «О  внесении изменений в Федеральный закон «О потребительском  кредите (займе)»;  - «О законодательной инициативе Архангельского областного  Собрания депутатов по внесению проекта федерального закона «О  микрофинансовой деятельности и микрофинансовых  организациях».  Подготовлен отзыв на предложенную комитетом АОСД по молодежной политике и спорту законодательную инициативу о внесении в Государственную Дума ФС РФ проекта федерального закона «О внесении изменений в статьи 11 и 26 Федерального закона «О государственном регулировании производства и оборота этилового спирта, алкогольной и спиртосодержащей продукции и об ограничении потребления (распития) алкогольной продукции»  </vt:lpstr>
      <vt:lpstr>отзывы на проекты областных законов:  «О внесении изменений в отдельные областные законы в связи с совершенствованием государственного управления в сфере противодействия коррупции» (АОСД);  «О внесении изменений в отдельные областные законы по вопросу официального опубликования правовых актов и иной официальной информации Архангельской области» (Правительство Архангельской области);  «О внесении изменений в областной закон «О порядке определения размера дохода, приходящегося на каждого члена семьи, и стоимости имущества, находящегося в собственности членов семьи и подлежащего налогообложению, в целях признания граждан малоимущими и предоставления им по договорам социального найма жилых помещений и порядке признания граждан малоимущими в Архангельской области»;  «О внесении изменений в статью 8 и приложение к областному закону «О реализации государственных полномочий АО в сфере социального обслуживания граждан»;  «О внесении изменений в областной закон « О мерах социальной поддержки ветеранов, граждан, пострадавших от политических репрессий, и иных категорий граждан».  Подготовлены предложения по вопросу нормативного правового регулирования временного выбытия (до 90 дней в календарном году) граждан из государственных стационарных организаций социального обслуживания системы социальной защиты населения Архангельской области (направлены в Правительство Архангельской области, комитет Архангельского областного Собрания депутатов по здравоохранению и социальной политике).</vt:lpstr>
      <vt:lpstr> В течение 2016 года Уполномоченный и сотрудники аппарата принимали участие в организованных Архангельским областным Собранием депутатов «круглых столах»:  - «О ходе реализации областного закона от 22 апреля 2013 года № 657-39-ОЗ «О профилактике алкоголизма, наркомании и токсикомании в Архангельской области» (подготовлены предложения в итоговые рекомендации); - «Практика применения законодательства в сфере незаконного изготовления и оборота порнографических материалов»; - «Перспективы развития аэропортов Архангельской области» (подготовлены предложения в итоговые рекомендации); - «О проекте областного закона «О социальной поддержке семей, воспитывающих детей, в Архангельской области»; - «Об ограничении продажи спиртосодержащей парфюмерно-косметической продукции двойного назначения»; - «О внесении изменений в областной закон «Об административных правонарушениях (в части установления штрафа за нарушение порядка осуществления миссионерской деятельности)» </vt:lpstr>
      <vt:lpstr>Благотворительные акции и иные социально значимые мероприятия</vt:lpstr>
      <vt:lpstr>Посещение Архангельского центра помощи детям «Лучик»</vt:lpstr>
    </vt:vector>
  </TitlesOfParts>
  <Company>Аппарат уполномоченного по правам человека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user0</dc:creator>
  <cp:lastModifiedBy>kabinet503</cp:lastModifiedBy>
  <cp:revision>102</cp:revision>
  <cp:lastPrinted>2016-12-22T08:26:41Z</cp:lastPrinted>
  <dcterms:created xsi:type="dcterms:W3CDTF">2016-12-08T08:43:18Z</dcterms:created>
  <dcterms:modified xsi:type="dcterms:W3CDTF">2016-12-23T09:43:23Z</dcterms:modified>
</cp:coreProperties>
</file>